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7" r:id="rId2"/>
    <p:sldId id="324" r:id="rId3"/>
    <p:sldId id="325" r:id="rId4"/>
    <p:sldId id="258" r:id="rId5"/>
    <p:sldId id="332" r:id="rId6"/>
    <p:sldId id="328" r:id="rId7"/>
    <p:sldId id="329" r:id="rId8"/>
    <p:sldId id="293" r:id="rId9"/>
    <p:sldId id="326" r:id="rId10"/>
    <p:sldId id="298" r:id="rId11"/>
    <p:sldId id="297" r:id="rId12"/>
    <p:sldId id="330" r:id="rId13"/>
    <p:sldId id="327" r:id="rId14"/>
    <p:sldId id="335" r:id="rId15"/>
    <p:sldId id="334" r:id="rId16"/>
    <p:sldId id="336" r:id="rId17"/>
    <p:sldId id="331" r:id="rId18"/>
  </p:sldIdLst>
  <p:sldSz cx="12192000" cy="6858000"/>
  <p:notesSz cx="6858000" cy="9144000"/>
  <p:defaultTextStyle>
    <a:defPPr>
      <a:defRPr lang="zh-TW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ook 劉" initials="b劉" lastIdx="1" clrIdx="0">
    <p:extLst>
      <p:ext uri="{19B8F6BF-5375-455C-9EA6-DF929625EA0E}">
        <p15:presenceInfo xmlns:p15="http://schemas.microsoft.com/office/powerpoint/2012/main" xmlns="" userId="8100ccdcfa8e6d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4343"/>
    <a:srgbClr val="FF7171"/>
    <a:srgbClr val="7F7F7F"/>
    <a:srgbClr val="FF8B8B"/>
    <a:srgbClr val="FF4D4D"/>
    <a:srgbClr val="1867E8"/>
    <a:srgbClr val="FF7575"/>
    <a:srgbClr val="C9C9C9"/>
    <a:srgbClr val="FF0000"/>
    <a:srgbClr val="A6A6A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49698" autoAdjust="0"/>
  </p:normalViewPr>
  <p:slideViewPr>
    <p:cSldViewPr>
      <p:cViewPr varScale="1">
        <p:scale>
          <a:sx n="104" d="100"/>
          <a:sy n="104" d="100"/>
        </p:scale>
        <p:origin x="-114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2" d="100"/>
          <a:sy n="42" d="100"/>
        </p:scale>
        <p:origin x="2248" y="4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D9C73-F8D6-49B5-80E3-CA8B22003715}" type="datetimeFigureOut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16AB1-3D1E-416A-9D13-DEED84977F1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539666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EFF79-9A73-429C-8509-BE0BD8313C26}" type="datetimeFigureOut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D9323-FDCB-49C6-9E21-A58F5BFEDE2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0939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93446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推動數位轉型遇到的狀況</a:t>
            </a:r>
            <a:r>
              <a:rPr lang="en-US" altLang="zh-TW" dirty="0" smtClean="0"/>
              <a:t>(</a:t>
            </a:r>
            <a:r>
              <a:rPr lang="zh-TW" altLang="en-US" dirty="0" smtClean="0"/>
              <a:t>所有產業都會遇到</a:t>
            </a:r>
            <a:r>
              <a:rPr lang="en-US" altLang="zh-TW" dirty="0" smtClean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49487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5830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5830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5830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30536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43900">
              <a:defRPr/>
            </a:pPr>
            <a:r>
              <a:rPr lang="en-US" altLang="zh-TW" sz="1100" dirty="0"/>
              <a:t>11/25</a:t>
            </a:r>
            <a:r>
              <a:rPr lang="zh-TW" altLang="en-US" sz="1100" dirty="0"/>
              <a:t>高階主管共識營緊急任務</a:t>
            </a:r>
            <a:r>
              <a:rPr lang="en-US" altLang="zh-TW" sz="1100" dirty="0"/>
              <a:t>_</a:t>
            </a:r>
            <a:r>
              <a:rPr lang="zh-TW" altLang="en-US" sz="1100" dirty="0"/>
              <a:t>與總處對焦 </a:t>
            </a:r>
            <a:r>
              <a:rPr lang="en-US" altLang="zh-TW" sz="1100" dirty="0"/>
              <a:t>, </a:t>
            </a:r>
            <a:r>
              <a:rPr lang="zh-TW" altLang="en-US" sz="1100" dirty="0"/>
              <a:t>會議</a:t>
            </a:r>
            <a:r>
              <a:rPr lang="en-US" altLang="zh-TW" sz="1100" dirty="0"/>
              <a:t>memo: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[</a:t>
            </a:r>
            <a:r>
              <a:rPr lang="zh-TW" altLang="en-US" sz="1100" dirty="0"/>
              <a:t>對象</a:t>
            </a:r>
            <a:r>
              <a:rPr lang="en-US" altLang="zh-TW" sz="1100" dirty="0"/>
              <a:t>] : Core team</a:t>
            </a:r>
            <a:r>
              <a:rPr lang="zh-TW" altLang="en-US" sz="1100" dirty="0"/>
              <a:t>成員</a:t>
            </a:r>
            <a:r>
              <a:rPr lang="en-US" altLang="zh-TW" sz="1100" dirty="0"/>
              <a:t>: ex: </a:t>
            </a:r>
            <a:r>
              <a:rPr lang="zh-TW" altLang="en-US" sz="1100" dirty="0"/>
              <a:t>超</a:t>
            </a:r>
            <a:r>
              <a:rPr lang="en-US" altLang="zh-TW" sz="1100" dirty="0"/>
              <a:t>/</a:t>
            </a:r>
            <a:r>
              <a:rPr lang="zh-TW" altLang="en-US" sz="1100" dirty="0"/>
              <a:t>丁</a:t>
            </a:r>
            <a:r>
              <a:rPr lang="en-US" altLang="zh-TW" sz="1100" dirty="0"/>
              <a:t>/</a:t>
            </a:r>
            <a:r>
              <a:rPr lang="zh-TW" altLang="en-US" sz="1100" dirty="0"/>
              <a:t>鴻文副總</a:t>
            </a:r>
            <a:r>
              <a:rPr lang="en-US" altLang="zh-TW" sz="1100" dirty="0"/>
              <a:t>etc. (</a:t>
            </a:r>
            <a:r>
              <a:rPr lang="zh-TW" altLang="en-US" sz="1100" dirty="0"/>
              <a:t>有</a:t>
            </a:r>
            <a:r>
              <a:rPr lang="en-US" altLang="zh-TW" sz="1100" dirty="0"/>
              <a:t>25%</a:t>
            </a:r>
            <a:r>
              <a:rPr lang="zh-TW" altLang="en-US" sz="1100" dirty="0"/>
              <a:t>沒參與智慧營運週會</a:t>
            </a:r>
            <a:r>
              <a:rPr lang="en-US" altLang="zh-TW" sz="1100" dirty="0"/>
              <a:t>)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[</a:t>
            </a:r>
            <a:r>
              <a:rPr lang="zh-TW" altLang="en-US" sz="1100" dirty="0"/>
              <a:t>報告</a:t>
            </a:r>
            <a:r>
              <a:rPr lang="en-US" altLang="zh-TW" sz="1100" dirty="0"/>
              <a:t>]: 3~5</a:t>
            </a:r>
            <a:r>
              <a:rPr lang="zh-TW" altLang="en-US" sz="1100" dirty="0"/>
              <a:t>頁</a:t>
            </a:r>
            <a:r>
              <a:rPr lang="en-US" altLang="zh-TW" sz="1100" dirty="0"/>
              <a:t>,</a:t>
            </a:r>
            <a:r>
              <a:rPr lang="zh-TW" altLang="en-US" sz="1100" dirty="0"/>
              <a:t>備而不用</a:t>
            </a:r>
            <a:r>
              <a:rPr lang="en-US" altLang="zh-TW" sz="1100" dirty="0"/>
              <a:t>,</a:t>
            </a:r>
            <a:r>
              <a:rPr lang="zh-TW" altLang="en-US" sz="1100" dirty="0"/>
              <a:t>但全力以赴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[</a:t>
            </a:r>
            <a:r>
              <a:rPr lang="zh-TW" altLang="en-US" sz="1100" dirty="0"/>
              <a:t>準備策略</a:t>
            </a:r>
            <a:r>
              <a:rPr lang="en-US" altLang="zh-TW" sz="1100" dirty="0"/>
              <a:t>] : </a:t>
            </a:r>
            <a:r>
              <a:rPr lang="zh-TW" altLang="en-US" sz="1100" dirty="0"/>
              <a:t>用楊總高度思考</a:t>
            </a:r>
            <a:r>
              <a:rPr lang="en-US" altLang="zh-TW" sz="1100" dirty="0"/>
              <a:t>/</a:t>
            </a:r>
            <a:r>
              <a:rPr lang="zh-TW" altLang="en-US" sz="1100" dirty="0"/>
              <a:t>高大尚</a:t>
            </a:r>
            <a:r>
              <a:rPr lang="en-US" altLang="zh-TW" sz="1100" dirty="0"/>
              <a:t>/</a:t>
            </a:r>
            <a:r>
              <a:rPr lang="zh-TW" altLang="en-US" sz="1100" dirty="0"/>
              <a:t>夠紮實</a:t>
            </a:r>
            <a:r>
              <a:rPr lang="en-US" altLang="zh-TW" sz="1100" dirty="0"/>
              <a:t>/</a:t>
            </a:r>
            <a:r>
              <a:rPr lang="zh-TW" altLang="en-US" sz="1100" dirty="0"/>
              <a:t>可考驗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[</a:t>
            </a:r>
            <a:r>
              <a:rPr lang="zh-TW" altLang="en-US" sz="1100" dirty="0"/>
              <a:t>內容架構</a:t>
            </a:r>
            <a:r>
              <a:rPr lang="en-US" altLang="zh-TW" sz="1100" dirty="0"/>
              <a:t>]  </a:t>
            </a:r>
            <a:r>
              <a:rPr lang="zh-TW" altLang="en-US" sz="1100" dirty="0"/>
              <a:t>包含</a:t>
            </a:r>
            <a:r>
              <a:rPr lang="en-US" altLang="zh-TW" sz="1100" dirty="0"/>
              <a:t>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1) </a:t>
            </a:r>
            <a:r>
              <a:rPr lang="zh-TW" altLang="en-US" sz="1100" dirty="0"/>
              <a:t>彈性決策</a:t>
            </a:r>
            <a:r>
              <a:rPr lang="en-US" altLang="zh-TW" sz="1100" dirty="0"/>
              <a:t>1.0  -&gt;2.0-p2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2) </a:t>
            </a:r>
            <a:r>
              <a:rPr lang="zh-TW" altLang="en-US" sz="1100" dirty="0"/>
              <a:t>彈性決策</a:t>
            </a:r>
            <a:r>
              <a:rPr lang="en-US" altLang="zh-TW" sz="1100" dirty="0"/>
              <a:t>1.0</a:t>
            </a:r>
            <a:r>
              <a:rPr lang="zh-TW" altLang="en-US" sz="1100" dirty="0"/>
              <a:t>歷程與推動成果回顧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=&gt; </a:t>
            </a:r>
            <a:r>
              <a:rPr lang="zh-TW" altLang="en-US" sz="1100" dirty="0"/>
              <a:t>需</a:t>
            </a:r>
            <a:r>
              <a:rPr lang="en-US" altLang="zh-TW" sz="1100" dirty="0"/>
              <a:t>Update</a:t>
            </a:r>
            <a:r>
              <a:rPr lang="zh-TW" altLang="en-US" sz="1100" dirty="0"/>
              <a:t>到最新 </a:t>
            </a:r>
            <a:r>
              <a:rPr lang="en-US" altLang="zh-TW" sz="1100" dirty="0"/>
              <a:t>,</a:t>
            </a:r>
            <a:r>
              <a:rPr lang="zh-TW" altLang="en-US" sz="1100" dirty="0"/>
              <a:t>含各平台成果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3) </a:t>
            </a:r>
            <a:r>
              <a:rPr lang="en-US" altLang="zh-TW" sz="1100" dirty="0" err="1"/>
              <a:t>Uming</a:t>
            </a:r>
            <a:r>
              <a:rPr lang="zh-TW" altLang="en-US" sz="1100" dirty="0"/>
              <a:t>那一頁強化</a:t>
            </a:r>
            <a:r>
              <a:rPr lang="en-US" altLang="zh-TW" sz="1100" dirty="0"/>
              <a:t>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a. </a:t>
            </a:r>
            <a:r>
              <a:rPr lang="zh-TW" altLang="en-US" sz="1100" dirty="0"/>
              <a:t>持續優化</a:t>
            </a:r>
            <a:r>
              <a:rPr lang="en-US" altLang="zh-TW" sz="1100" dirty="0"/>
              <a:t>: 2.0</a:t>
            </a:r>
            <a:r>
              <a:rPr lang="zh-TW" altLang="en-US" sz="1100" dirty="0"/>
              <a:t>那一頁</a:t>
            </a:r>
            <a:r>
              <a:rPr lang="en-US" altLang="zh-TW" sz="1100" dirty="0"/>
              <a:t>(</a:t>
            </a:r>
            <a:r>
              <a:rPr lang="zh-TW" altLang="en-US" sz="1100" dirty="0"/>
              <a:t>強化調 預測</a:t>
            </a:r>
            <a:r>
              <a:rPr lang="en-US" altLang="zh-TW" sz="1100" dirty="0"/>
              <a:t>,</a:t>
            </a:r>
            <a:r>
              <a:rPr lang="zh-TW" altLang="en-US" sz="1100" dirty="0"/>
              <a:t>處方</a:t>
            </a:r>
            <a:r>
              <a:rPr lang="en-US" altLang="zh-TW" sz="1100" dirty="0"/>
              <a:t>)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b. </a:t>
            </a:r>
            <a:r>
              <a:rPr lang="zh-TW" altLang="en-US" sz="1100" dirty="0"/>
              <a:t>導入</a:t>
            </a:r>
            <a:r>
              <a:rPr lang="en-US" altLang="zh-TW" sz="1100" dirty="0"/>
              <a:t>BI</a:t>
            </a:r>
            <a:r>
              <a:rPr lang="zh-TW" altLang="en-US" sz="1100" dirty="0"/>
              <a:t>後 </a:t>
            </a:r>
            <a:r>
              <a:rPr lang="en-US" altLang="zh-TW" sz="1100" dirty="0"/>
              <a:t>, </a:t>
            </a:r>
            <a:r>
              <a:rPr lang="zh-TW" altLang="en-US" sz="1100" dirty="0"/>
              <a:t>各平台溝通更順暢</a:t>
            </a:r>
            <a:r>
              <a:rPr lang="en-US" altLang="zh-TW" sz="1100" dirty="0"/>
              <a:t>(</a:t>
            </a:r>
            <a:r>
              <a:rPr lang="zh-TW" altLang="en-US" sz="1100" dirty="0"/>
              <a:t>有共通語言</a:t>
            </a:r>
            <a:r>
              <a:rPr lang="en-US" altLang="zh-TW" sz="1100" dirty="0"/>
              <a:t>)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c. KG: </a:t>
            </a:r>
            <a:r>
              <a:rPr lang="zh-TW" altLang="en-US" sz="1100" dirty="0"/>
              <a:t>摘要引用在</a:t>
            </a:r>
            <a:r>
              <a:rPr lang="en-US" altLang="zh-TW" sz="1100" dirty="0"/>
              <a:t>AERB</a:t>
            </a:r>
            <a:r>
              <a:rPr lang="zh-TW" altLang="en-US" sz="1100" dirty="0"/>
              <a:t>領域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d. </a:t>
            </a:r>
            <a:r>
              <a:rPr lang="zh-TW" altLang="en-US" sz="1100" dirty="0"/>
              <a:t>決策輔助系統</a:t>
            </a:r>
            <a:r>
              <a:rPr lang="en-US" altLang="zh-TW" sz="1100" dirty="0"/>
              <a:t>?(</a:t>
            </a:r>
            <a:r>
              <a:rPr lang="zh-TW" altLang="en-US" sz="1100" dirty="0"/>
              <a:t>數位大腦</a:t>
            </a:r>
            <a:r>
              <a:rPr lang="en-US" altLang="zh-TW" sz="1100" dirty="0"/>
              <a:t>: IC</a:t>
            </a:r>
            <a:r>
              <a:rPr lang="zh-TW" altLang="en-US" sz="1100" dirty="0"/>
              <a:t>案例</a:t>
            </a:r>
            <a:r>
              <a:rPr lang="en-US" altLang="zh-TW" sz="1100" dirty="0"/>
              <a:t>)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e. </a:t>
            </a:r>
            <a:r>
              <a:rPr lang="zh-TW" altLang="en-US" sz="1100" dirty="0"/>
              <a:t>導入</a:t>
            </a:r>
            <a:r>
              <a:rPr lang="en-US" altLang="zh-TW" sz="1100" dirty="0"/>
              <a:t>4IR</a:t>
            </a:r>
            <a:r>
              <a:rPr lang="zh-TW" altLang="en-US" sz="1100" dirty="0"/>
              <a:t>觀念 </a:t>
            </a:r>
            <a:r>
              <a:rPr lang="en-US" altLang="zh-TW" sz="1100" dirty="0"/>
              <a:t>/ HR </a:t>
            </a:r>
            <a:r>
              <a:rPr lang="zh-TW" altLang="en-US" sz="1100" dirty="0"/>
              <a:t>培育多少人</a:t>
            </a:r>
            <a:r>
              <a:rPr lang="en-US" altLang="zh-TW" sz="1100" dirty="0"/>
              <a:t>(</a:t>
            </a:r>
            <a:r>
              <a:rPr lang="zh-TW" altLang="en-US" sz="1100" dirty="0"/>
              <a:t>內 </a:t>
            </a:r>
            <a:r>
              <a:rPr lang="en-US" altLang="zh-TW" sz="1100" dirty="0"/>
              <a:t>, </a:t>
            </a:r>
            <a:r>
              <a:rPr lang="zh-TW" altLang="en-US" sz="1100" dirty="0"/>
              <a:t>外訓</a:t>
            </a:r>
            <a:r>
              <a:rPr lang="en-US" altLang="zh-TW" sz="1100" dirty="0"/>
              <a:t>)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sz="1100" dirty="0"/>
              <a:t> </a:t>
            </a:r>
            <a:r>
              <a:rPr lang="en-US" altLang="zh-TW" sz="1100" dirty="0"/>
              <a:t>f. </a:t>
            </a:r>
            <a:r>
              <a:rPr lang="zh-TW" altLang="en-US" sz="1100" dirty="0"/>
              <a:t>導入</a:t>
            </a:r>
            <a:r>
              <a:rPr lang="en-US" altLang="zh-TW" sz="1100" dirty="0"/>
              <a:t>4IR</a:t>
            </a:r>
            <a:r>
              <a:rPr lang="zh-TW" altLang="en-US" sz="1100" dirty="0"/>
              <a:t>後 </a:t>
            </a:r>
            <a:r>
              <a:rPr lang="en-US" altLang="zh-TW" sz="1100" dirty="0"/>
              <a:t>,</a:t>
            </a:r>
            <a:r>
              <a:rPr lang="zh-TW" altLang="en-US" sz="1100" dirty="0"/>
              <a:t>影響力 </a:t>
            </a:r>
            <a:r>
              <a:rPr lang="en-US" altLang="zh-TW" sz="1100" dirty="0"/>
              <a:t>:  </a:t>
            </a:r>
            <a:r>
              <a:rPr lang="zh-TW" altLang="en-US" sz="1100" dirty="0"/>
              <a:t>管理力 </a:t>
            </a:r>
            <a:r>
              <a:rPr lang="en-US" altLang="zh-TW" sz="1100" dirty="0"/>
              <a:t>/</a:t>
            </a:r>
            <a:r>
              <a:rPr lang="zh-TW" altLang="en-US" sz="1100" dirty="0"/>
              <a:t>公司形象</a:t>
            </a:r>
            <a:r>
              <a:rPr lang="en-US" altLang="zh-TW" sz="1100" dirty="0"/>
              <a:t>(</a:t>
            </a:r>
            <a:r>
              <a:rPr lang="zh-TW" altLang="en-US" sz="1100" dirty="0"/>
              <a:t>燈塔對外</a:t>
            </a:r>
            <a:r>
              <a:rPr lang="en-US" altLang="zh-TW" sz="1100" dirty="0"/>
              <a:t>/</a:t>
            </a:r>
            <a:r>
              <a:rPr lang="zh-TW" altLang="en-US" sz="1100" dirty="0"/>
              <a:t>對內</a:t>
            </a:r>
            <a:r>
              <a:rPr lang="en-US" altLang="zh-TW" sz="1100" dirty="0"/>
              <a:t>) / </a:t>
            </a:r>
            <a:r>
              <a:rPr lang="zh-TW" altLang="en-US" sz="1100" dirty="0"/>
              <a:t>人才招募 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100" dirty="0"/>
              <a:t>4) </a:t>
            </a:r>
            <a:r>
              <a:rPr lang="zh-TW" altLang="en-US" sz="1100" dirty="0"/>
              <a:t>最後收尾</a:t>
            </a:r>
            <a:r>
              <a:rPr lang="en-US" altLang="zh-TW" sz="1100" dirty="0"/>
              <a:t>: </a:t>
            </a:r>
            <a:r>
              <a:rPr lang="zh-TW" altLang="en-US" sz="1100" dirty="0"/>
              <a:t>數位轉型策略</a:t>
            </a:r>
            <a:r>
              <a:rPr lang="en-US" altLang="zh-TW" sz="1100" dirty="0"/>
              <a:t>– </a:t>
            </a:r>
            <a:r>
              <a:rPr lang="zh-TW" altLang="en-US" sz="1100" dirty="0"/>
              <a:t>推動四大階段，邁向雙軌轉型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0180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以群創為例：高階經理人的參與＋全員的參與</a:t>
            </a:r>
            <a:endParaRPr lang="en-US" altLang="zh-TW" dirty="0" smtClean="0"/>
          </a:p>
          <a:p>
            <a:r>
              <a:rPr lang="zh-TW" altLang="en-US" dirty="0" smtClean="0"/>
              <a:t>第三種人為主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09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第二種人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51506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2020</a:t>
            </a:r>
            <a:r>
              <a:rPr lang="zh-TW" altLang="en-US" dirty="0" smtClean="0"/>
              <a:t>年彈性決策 大概這樣推動</a:t>
            </a:r>
            <a:r>
              <a:rPr lang="en-US" altLang="zh-TW" dirty="0" smtClean="0"/>
              <a:t>(</a:t>
            </a:r>
            <a:r>
              <a:rPr lang="zh-TW" altLang="en-US" dirty="0" smtClean="0"/>
              <a:t>放李教授前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8522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50405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合作</a:t>
            </a:r>
            <a:endParaRPr lang="en-US" altLang="zh-TW" dirty="0" smtClean="0"/>
          </a:p>
          <a:p>
            <a:r>
              <a:rPr lang="zh-TW" altLang="en-US" dirty="0" smtClean="0"/>
              <a:t>打破穀倉</a:t>
            </a:r>
            <a:r>
              <a:rPr lang="en-US" altLang="zh-TW" dirty="0" smtClean="0"/>
              <a:t>(</a:t>
            </a:r>
            <a:r>
              <a:rPr lang="zh-TW" altLang="en-US" dirty="0" smtClean="0"/>
              <a:t>跨域</a:t>
            </a:r>
            <a:r>
              <a:rPr lang="en-US" altLang="zh-TW" dirty="0" smtClean="0"/>
              <a:t>)???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P-Line</a:t>
            </a:r>
            <a:r>
              <a:rPr lang="en-US" altLang="zh-TW" baseline="0" dirty="0" smtClean="0"/>
              <a:t> UV</a:t>
            </a:r>
            <a:r>
              <a:rPr lang="zh-TW" altLang="en-US" baseline="0" dirty="0" smtClean="0"/>
              <a:t>膠</a:t>
            </a:r>
            <a:r>
              <a:rPr lang="en-US" altLang="zh-TW" baseline="0" dirty="0" smtClean="0"/>
              <a:t>GAP&gt;</a:t>
            </a:r>
            <a:r>
              <a:rPr lang="zh-TW" altLang="en-US" baseline="0" dirty="0" smtClean="0"/>
              <a:t>三個月無進展</a:t>
            </a:r>
            <a:r>
              <a:rPr lang="en-US" altLang="zh-TW" baseline="0" dirty="0" smtClean="0"/>
              <a:t>&gt;</a:t>
            </a:r>
            <a:r>
              <a:rPr lang="zh-TW" altLang="en-US" baseline="0" dirty="0" smtClean="0"/>
              <a:t>生產線的狀況</a:t>
            </a:r>
            <a:r>
              <a:rPr lang="en-US" altLang="zh-TW" baseline="0" dirty="0" smtClean="0"/>
              <a:t>&gt;</a:t>
            </a:r>
          </a:p>
          <a:p>
            <a:r>
              <a:rPr lang="en-US" altLang="zh-TW" baseline="0" dirty="0" smtClean="0"/>
              <a:t>X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Y</a:t>
            </a:r>
            <a:r>
              <a:rPr lang="zh-TW" altLang="en-US" baseline="0" dirty="0" smtClean="0"/>
              <a:t>分不清楚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113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9323-FDCB-49C6-9E21-A58F5BFEDE20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9009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BDF9-3C8A-4380-A59A-96B97F8EB21F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28764" y="6173789"/>
            <a:ext cx="2844800" cy="365125"/>
          </a:xfrm>
          <a:prstGeom prst="rect">
            <a:avLst/>
          </a:prstGeom>
        </p:spPr>
        <p:txBody>
          <a:bodyPr/>
          <a:lstStyle/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16041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9CFE-E0E1-49AD-97D2-962AC5732C80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28764" y="6173789"/>
            <a:ext cx="2844800" cy="365125"/>
          </a:xfrm>
          <a:prstGeom prst="rect">
            <a:avLst/>
          </a:prstGeom>
        </p:spPr>
        <p:txBody>
          <a:bodyPr/>
          <a:lstStyle/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01189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2EA9-DAF4-4255-8F87-0340E2D461BF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28764" y="6173789"/>
            <a:ext cx="2844800" cy="365125"/>
          </a:xfrm>
          <a:prstGeom prst="rect">
            <a:avLst/>
          </a:prstGeom>
        </p:spPr>
        <p:txBody>
          <a:bodyPr/>
          <a:lstStyle/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20700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70245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27915" y="3004317"/>
            <a:ext cx="6864085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27915" y="3635752"/>
            <a:ext cx="6864085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756945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60AB5-6606-4B9C-9792-689546F6A76C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28764" y="6173789"/>
            <a:ext cx="2844800" cy="365125"/>
          </a:xfrm>
          <a:prstGeom prst="rect">
            <a:avLst/>
          </a:prstGeom>
        </p:spPr>
        <p:txBody>
          <a:bodyPr/>
          <a:lstStyle/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34504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7C42-DBB4-4C7E-BFCA-84FA1A1EE43B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28764" y="6173789"/>
            <a:ext cx="2844800" cy="365125"/>
          </a:xfrm>
          <a:prstGeom prst="rect">
            <a:avLst/>
          </a:prstGeom>
        </p:spPr>
        <p:txBody>
          <a:bodyPr/>
          <a:lstStyle/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92942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97B-78B1-4A6E-B6CF-B37E35F8B7D4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28764" y="6173789"/>
            <a:ext cx="2844800" cy="365125"/>
          </a:xfrm>
          <a:prstGeom prst="rect">
            <a:avLst/>
          </a:prstGeom>
        </p:spPr>
        <p:txBody>
          <a:bodyPr/>
          <a:lstStyle/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713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709B-5A75-451E-B6CC-2297CD986B09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728764" y="6173789"/>
            <a:ext cx="2844800" cy="365125"/>
          </a:xfrm>
          <a:prstGeom prst="rect">
            <a:avLst/>
          </a:prstGeom>
        </p:spPr>
        <p:txBody>
          <a:bodyPr/>
          <a:lstStyle/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07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47F6-27D1-43B3-A323-567D7687BE14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728764" y="6173789"/>
            <a:ext cx="2844800" cy="365125"/>
          </a:xfrm>
          <a:prstGeom prst="rect">
            <a:avLst/>
          </a:prstGeom>
        </p:spPr>
        <p:txBody>
          <a:bodyPr/>
          <a:lstStyle/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34468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19047-51D9-41D2-ABFF-2C5FE306702B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737600" y="614077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+mn-lt"/>
              </a:defRPr>
            </a:lvl1pPr>
          </a:lstStyle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65543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34D-4F7F-4208-965F-E2591CCC4B3F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28764" y="6173789"/>
            <a:ext cx="2844800" cy="365125"/>
          </a:xfrm>
          <a:prstGeom prst="rect">
            <a:avLst/>
          </a:prstGeom>
        </p:spPr>
        <p:txBody>
          <a:bodyPr/>
          <a:lstStyle/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961310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E5BB-C87F-4F3F-B1CE-21A32BEDB509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832304" y="623731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31903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C43732F-EB5F-4DD4-93E3-F1AE622D0071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8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8737600" y="614077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CF69E6C-8983-4AE3-B71B-04C4B19E4B3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610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6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56.png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0.jpeg"/><Relationship Id="rId3" Type="http://schemas.openxmlformats.org/officeDocument/2006/relationships/tags" Target="../tags/tag3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2.xml"/><Relationship Id="rId16" Type="http://schemas.openxmlformats.org/officeDocument/2006/relationships/image" Target="../media/image63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8.png"/><Relationship Id="rId5" Type="http://schemas.openxmlformats.org/officeDocument/2006/relationships/tags" Target="../tags/tag5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tags" Target="../tags/tag4.xml"/><Relationship Id="rId9" Type="http://schemas.microsoft.com/office/2007/relationships/hdphoto" Target="../media/hdphoto1.wdp"/><Relationship Id="rId14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4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62.png"/><Relationship Id="rId2" Type="http://schemas.openxmlformats.org/officeDocument/2006/relationships/tags" Target="../tags/tag7.xml"/><Relationship Id="rId16" Type="http://schemas.openxmlformats.org/officeDocument/2006/relationships/image" Target="../media/image65.png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0.jpeg"/><Relationship Id="rId5" Type="http://schemas.openxmlformats.org/officeDocument/2006/relationships/tags" Target="../tags/tag10.xml"/><Relationship Id="rId15" Type="http://schemas.openxmlformats.org/officeDocument/2006/relationships/image" Target="../media/image48.png"/><Relationship Id="rId10" Type="http://schemas.openxmlformats.org/officeDocument/2006/relationships/image" Target="../media/image58.png"/><Relationship Id="rId4" Type="http://schemas.openxmlformats.org/officeDocument/2006/relationships/tags" Target="../tags/tag9.xml"/><Relationship Id="rId9" Type="http://schemas.microsoft.com/office/2007/relationships/hdphoto" Target="../media/hdphoto1.wdp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microsoft.com/office/2007/relationships/hdphoto" Target="../media/hdphoto1.wdp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3.png"/><Relationship Id="rId1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8.wdp"/><Relationship Id="rId17" Type="http://schemas.openxmlformats.org/officeDocument/2006/relationships/image" Target="../media/image2.png"/><Relationship Id="rId2" Type="http://schemas.openxmlformats.org/officeDocument/2006/relationships/image" Target="../media/image7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1.png"/><Relationship Id="rId1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4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11" Type="http://schemas.openxmlformats.org/officeDocument/2006/relationships/image" Target="../media/image22.jpeg"/><Relationship Id="rId5" Type="http://schemas.openxmlformats.org/officeDocument/2006/relationships/image" Target="../media/image18.jpeg"/><Relationship Id="rId10" Type="http://schemas.microsoft.com/office/2007/relationships/hdphoto" Target="../media/hdphoto1.wdp"/><Relationship Id="rId4" Type="http://schemas.openxmlformats.org/officeDocument/2006/relationships/image" Target="../media/image17.jpe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42.png"/><Relationship Id="rId3" Type="http://schemas.microsoft.com/office/2007/relationships/hdphoto" Target="../media/hdphoto12.wdp"/><Relationship Id="rId7" Type="http://schemas.openxmlformats.org/officeDocument/2006/relationships/image" Target="../media/image41.png"/><Relationship Id="rId12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11" Type="http://schemas.openxmlformats.org/officeDocument/2006/relationships/image" Target="../media/image2.png"/><Relationship Id="rId5" Type="http://schemas.openxmlformats.org/officeDocument/2006/relationships/image" Target="../media/image40.png"/><Relationship Id="rId10" Type="http://schemas.microsoft.com/office/2007/relationships/hdphoto" Target="../media/hdphoto10.wdp"/><Relationship Id="rId4" Type="http://schemas.openxmlformats.org/officeDocument/2006/relationships/image" Target="../media/image3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 rot="10800000" flipH="1">
            <a:off x="2331395" y="4416395"/>
            <a:ext cx="648072" cy="2420888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12" name="梯形 11"/>
          <p:cNvSpPr/>
          <p:nvPr/>
        </p:nvSpPr>
        <p:spPr>
          <a:xfrm rot="10800000">
            <a:off x="-1248816" y="1412775"/>
            <a:ext cx="5112568" cy="3424797"/>
          </a:xfrm>
          <a:prstGeom prst="trapezoid">
            <a:avLst>
              <a:gd name="adj" fmla="val 2758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3" name="平行四邊形 12"/>
          <p:cNvSpPr/>
          <p:nvPr/>
        </p:nvSpPr>
        <p:spPr>
          <a:xfrm>
            <a:off x="2312344" y="0"/>
            <a:ext cx="2232248" cy="6858000"/>
          </a:xfrm>
          <a:prstGeom prst="parallelogram">
            <a:avLst>
              <a:gd name="adj" fmla="val 8452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39495" y="2612630"/>
            <a:ext cx="1595304" cy="9387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TW" altLang="en-US" sz="5500" b="1" dirty="0">
                <a:solidFill>
                  <a:schemeClr val="bg1"/>
                </a:solidFill>
                <a:ea typeface="標楷體" panose="03000509000000000000" pitchFamily="65" charset="-120"/>
              </a:rPr>
              <a:t>目</a:t>
            </a:r>
            <a:r>
              <a:rPr lang="zh-TW" altLang="en-US" sz="5500" b="1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錄</a:t>
            </a:r>
            <a:endParaRPr lang="zh-TW" altLang="en-US" sz="5500" b="1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68187" y="1350040"/>
            <a:ext cx="6866965" cy="107721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全公司「玩數據」！別只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讓</a:t>
            </a:r>
            <a:r>
              <a:rPr lang="zh-TW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資料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科學家</a:t>
            </a:r>
            <a:r>
              <a:rPr lang="zh-TW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專擅於前</a:t>
            </a:r>
          </a:p>
        </p:txBody>
      </p:sp>
      <p:sp>
        <p:nvSpPr>
          <p:cNvPr id="16" name="矩形 15"/>
          <p:cNvSpPr/>
          <p:nvPr/>
        </p:nvSpPr>
        <p:spPr>
          <a:xfrm>
            <a:off x="4358306" y="4521315"/>
            <a:ext cx="7138294" cy="58477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數據供應鏈一團糟，如何修復看過來</a:t>
            </a:r>
          </a:p>
        </p:txBody>
      </p:sp>
      <p:sp>
        <p:nvSpPr>
          <p:cNvPr id="17" name="矩形 16"/>
          <p:cNvSpPr/>
          <p:nvPr/>
        </p:nvSpPr>
        <p:spPr>
          <a:xfrm>
            <a:off x="4771354" y="2780928"/>
            <a:ext cx="6591968" cy="58477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zh-TW" altLang="en-US" sz="3200" b="1" dirty="0">
                <a:solidFill>
                  <a:schemeClr val="bg1">
                    <a:lumMod val="50000"/>
                  </a:schemeClr>
                </a:solidFill>
                <a:ea typeface="標楷體" panose="03000509000000000000" pitchFamily="65" charset="-120"/>
              </a:rPr>
              <a:t>誰適合引領</a:t>
            </a:r>
            <a:r>
              <a:rPr lang="en-US" altLang="zh-TW" sz="3200" b="1" dirty="0">
                <a:solidFill>
                  <a:schemeClr val="bg1">
                    <a:lumMod val="50000"/>
                  </a:schemeClr>
                </a:solidFill>
                <a:ea typeface="標楷體" panose="03000509000000000000" pitchFamily="65" charset="-120"/>
              </a:rPr>
              <a:t>SaaS</a:t>
            </a:r>
            <a:r>
              <a:rPr lang="zh-TW" altLang="en-US" sz="3200" b="1" dirty="0">
                <a:solidFill>
                  <a:schemeClr val="bg1">
                    <a:lumMod val="50000"/>
                  </a:schemeClr>
                </a:solidFill>
                <a:ea typeface="標楷體" panose="03000509000000000000" pitchFamily="65" charset="-120"/>
              </a:rPr>
              <a:t>企業的數碼化轉型？</a:t>
            </a:r>
          </a:p>
        </p:txBody>
      </p:sp>
      <p:sp>
        <p:nvSpPr>
          <p:cNvPr id="19" name="矩形 18"/>
          <p:cNvSpPr/>
          <p:nvPr/>
        </p:nvSpPr>
        <p:spPr>
          <a:xfrm>
            <a:off x="4205328" y="1473151"/>
            <a:ext cx="870747" cy="83099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accent2">
                    <a:lumMod val="75000"/>
                  </a:schemeClr>
                </a:solidFill>
                <a:ea typeface="標楷體" panose="03000509000000000000" pitchFamily="65" charset="-120"/>
                <a:cs typeface="Calibri" panose="020F0502020204030204" pitchFamily="34" charset="0"/>
              </a:rPr>
              <a:t>01</a:t>
            </a:r>
            <a:endParaRPr lang="zh-TW" altLang="en-US" sz="4800" b="1" dirty="0">
              <a:solidFill>
                <a:schemeClr val="accent2">
                  <a:lumMod val="75000"/>
                </a:schemeClr>
              </a:solidFill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04451" y="4398205"/>
            <a:ext cx="870747" cy="83099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accent2">
                    <a:lumMod val="75000"/>
                  </a:schemeClr>
                </a:solidFill>
                <a:ea typeface="標楷體" panose="03000509000000000000" pitchFamily="65" charset="-120"/>
                <a:cs typeface="Calibri" panose="020F0502020204030204" pitchFamily="34" charset="0"/>
              </a:rPr>
              <a:t>03</a:t>
            </a:r>
            <a:endParaRPr lang="zh-TW" altLang="en-US" sz="4800" b="1" dirty="0">
              <a:solidFill>
                <a:schemeClr val="accent2">
                  <a:lumMod val="75000"/>
                </a:schemeClr>
              </a:solidFill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08260" y="2909791"/>
            <a:ext cx="870747" cy="83099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accent2">
                    <a:lumMod val="75000"/>
                  </a:schemeClr>
                </a:solidFill>
                <a:ea typeface="標楷體" panose="03000509000000000000" pitchFamily="65" charset="-120"/>
                <a:cs typeface="Calibri" panose="020F0502020204030204" pitchFamily="34" charset="0"/>
              </a:rPr>
              <a:t>02</a:t>
            </a:r>
            <a:endParaRPr lang="zh-TW" altLang="en-US" sz="4800" b="1" dirty="0">
              <a:solidFill>
                <a:schemeClr val="accent2">
                  <a:lumMod val="75000"/>
                </a:schemeClr>
              </a:solidFill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99856" y="3288051"/>
            <a:ext cx="68014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7F7F7F"/>
                </a:solidFill>
              </a:rPr>
              <a:t>Don’t Put a Digital Expert in Charge of Your Digital</a:t>
            </a:r>
            <a:r>
              <a:rPr lang="zh-TW" altLang="en-US" sz="2400" b="1" dirty="0">
                <a:solidFill>
                  <a:srgbClr val="7F7F7F"/>
                </a:solidFill>
              </a:rPr>
              <a:t> </a:t>
            </a:r>
            <a:r>
              <a:rPr lang="en-US" altLang="zh-TW" sz="2400" b="1" dirty="0">
                <a:solidFill>
                  <a:srgbClr val="7F7F7F"/>
                </a:solidFill>
              </a:rPr>
              <a:t>Transformation</a:t>
            </a:r>
            <a:endParaRPr lang="zh-TW" altLang="en-US" sz="240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42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19" name="矩形 18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xmlns="" id="{4DD50160-C422-477D-B6C6-E269FFD12997}"/>
              </a:ext>
            </a:extLst>
          </p:cNvPr>
          <p:cNvSpPr txBox="1"/>
          <p:nvPr/>
        </p:nvSpPr>
        <p:spPr>
          <a:xfrm>
            <a:off x="1487488" y="400820"/>
            <a:ext cx="7200800" cy="666849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algn="ctr" defTabSz="1219080">
              <a:defRPr/>
            </a:pPr>
            <a:r>
              <a:rPr lang="zh-TW" altLang="en-US" sz="3600" b="1" dirty="0">
                <a:solidFill>
                  <a:schemeClr val="bg2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致勝</a:t>
            </a:r>
            <a:r>
              <a:rPr lang="zh-TW" altLang="en-US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的智能化優選專案</a:t>
            </a:r>
            <a:r>
              <a:rPr lang="en-US" altLang="zh-TW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-</a:t>
            </a:r>
            <a:r>
              <a:rPr lang="zh-TW" altLang="en-US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chemeClr val="bg2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三個原則</a:t>
            </a:r>
          </a:p>
        </p:txBody>
      </p:sp>
      <p:pic>
        <p:nvPicPr>
          <p:cNvPr id="1030" name="Picture 6" descr="Businessman Get Depressed Because Of Business Failure. Business.. Royalty  Free Cliparts, Vectors, And Stock Illustration. Image 124220174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6891"/>
          <a:stretch/>
        </p:blipFill>
        <p:spPr bwMode="auto">
          <a:xfrm>
            <a:off x="622372" y="2204864"/>
            <a:ext cx="2529333" cy="304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D47F9434-8288-43EB-B3BC-04E5D0335832}"/>
              </a:ext>
            </a:extLst>
          </p:cNvPr>
          <p:cNvSpPr/>
          <p:nvPr/>
        </p:nvSpPr>
        <p:spPr>
          <a:xfrm>
            <a:off x="983434" y="1589672"/>
            <a:ext cx="1684279" cy="416831"/>
          </a:xfrm>
          <a:prstGeom prst="round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 defTabSz="1219080"/>
            <a:r>
              <a:rPr lang="zh-TW" altLang="en-US" sz="3200" b="1" dirty="0">
                <a:solidFill>
                  <a:prstClr val="black"/>
                </a:solidFill>
                <a:ea typeface="標楷體" panose="03000509000000000000" pitchFamily="65" charset="-120"/>
              </a:rPr>
              <a:t>選</a:t>
            </a:r>
            <a:r>
              <a:rPr lang="zh-TW" altLang="en-US" sz="3200" b="1" dirty="0">
                <a:solidFill>
                  <a:schemeClr val="bg2"/>
                </a:solidFill>
                <a:ea typeface="標楷體" panose="03000509000000000000" pitchFamily="65" charset="-120"/>
              </a:rPr>
              <a:t>錯</a:t>
            </a:r>
            <a:r>
              <a:rPr lang="zh-TW" altLang="en-US" sz="3200" b="1" dirty="0">
                <a:solidFill>
                  <a:prstClr val="black"/>
                </a:solidFill>
                <a:ea typeface="標楷體" panose="03000509000000000000" pitchFamily="65" charset="-120"/>
              </a:rPr>
              <a:t>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FEAAE71-F741-4852-A73C-4CE16AB609F9}"/>
              </a:ext>
            </a:extLst>
          </p:cNvPr>
          <p:cNvSpPr/>
          <p:nvPr/>
        </p:nvSpPr>
        <p:spPr>
          <a:xfrm>
            <a:off x="1002534" y="5230980"/>
            <a:ext cx="1778748" cy="49394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 defTabSz="1219080"/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勞命傷財</a:t>
            </a:r>
          </a:p>
        </p:txBody>
      </p:sp>
      <p:pic>
        <p:nvPicPr>
          <p:cNvPr id="1026" name="Picture 2" descr="How to Define Project Success in 2021 - nTas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78" r="18638"/>
          <a:stretch/>
        </p:blipFill>
        <p:spPr bwMode="auto">
          <a:xfrm>
            <a:off x="8224261" y="2636912"/>
            <a:ext cx="3448073" cy="25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: 圓角 32">
            <a:extLst>
              <a:ext uri="{FF2B5EF4-FFF2-40B4-BE49-F238E27FC236}">
                <a16:creationId xmlns:a16="http://schemas.microsoft.com/office/drawing/2014/main" xmlns="" id="{82098A8D-1E8B-4FB3-831E-1B36BCEE3998}"/>
              </a:ext>
            </a:extLst>
          </p:cNvPr>
          <p:cNvSpPr/>
          <p:nvPr/>
        </p:nvSpPr>
        <p:spPr>
          <a:xfrm>
            <a:off x="9370842" y="1589670"/>
            <a:ext cx="1684279" cy="416831"/>
          </a:xfrm>
          <a:prstGeom prst="round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 defTabSz="1219080"/>
            <a:r>
              <a:rPr lang="zh-TW" altLang="en-US" sz="3200" b="1" dirty="0">
                <a:solidFill>
                  <a:prstClr val="black"/>
                </a:solidFill>
                <a:ea typeface="標楷體" panose="03000509000000000000" pitchFamily="65" charset="-120"/>
              </a:rPr>
              <a:t>選</a:t>
            </a:r>
            <a:r>
              <a:rPr lang="zh-TW" altLang="en-US" sz="3200" b="1" dirty="0">
                <a:solidFill>
                  <a:schemeClr val="bg2"/>
                </a:solidFill>
                <a:ea typeface="標楷體" panose="03000509000000000000" pitchFamily="65" charset="-120"/>
              </a:rPr>
              <a:t>對</a:t>
            </a:r>
            <a:r>
              <a:rPr lang="zh-TW" altLang="en-US" sz="3200" b="1" dirty="0">
                <a:solidFill>
                  <a:prstClr val="black"/>
                </a:solidFill>
                <a:ea typeface="標楷體" panose="03000509000000000000" pitchFamily="65" charset="-120"/>
              </a:rPr>
              <a:t>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760B123-6B02-4ABC-A1F2-BF34BC76BA00}"/>
              </a:ext>
            </a:extLst>
          </p:cNvPr>
          <p:cNvSpPr/>
          <p:nvPr/>
        </p:nvSpPr>
        <p:spPr>
          <a:xfrm>
            <a:off x="9445978" y="5230980"/>
            <a:ext cx="1557807" cy="493949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 defTabSz="1219080"/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歡呼收割</a:t>
            </a:r>
          </a:p>
        </p:txBody>
      </p:sp>
      <p:grpSp>
        <p:nvGrpSpPr>
          <p:cNvPr id="4" name="群組 15"/>
          <p:cNvGrpSpPr/>
          <p:nvPr/>
        </p:nvGrpSpPr>
        <p:grpSpPr>
          <a:xfrm>
            <a:off x="3662274" y="1508788"/>
            <a:ext cx="4457569" cy="4460375"/>
            <a:chOff x="3406271" y="1147760"/>
            <a:chExt cx="5256172" cy="5259481"/>
          </a:xfrm>
        </p:grpSpPr>
        <p:grpSp>
          <p:nvGrpSpPr>
            <p:cNvPr id="5" name="Group 21">
              <a:extLst>
                <a:ext uri="{FF2B5EF4-FFF2-40B4-BE49-F238E27FC236}">
                  <a16:creationId xmlns:a16="http://schemas.microsoft.com/office/drawing/2014/main" xmlns="" id="{BF4FB384-B241-40C6-986D-6E0F394EAB20}"/>
                </a:ext>
              </a:extLst>
            </p:cNvPr>
            <p:cNvGrpSpPr/>
            <p:nvPr/>
          </p:nvGrpSpPr>
          <p:grpSpPr>
            <a:xfrm>
              <a:off x="3406271" y="1147760"/>
              <a:ext cx="5256172" cy="5259481"/>
              <a:chOff x="-111919" y="2595562"/>
              <a:chExt cx="3024188" cy="3026092"/>
            </a:xfrm>
          </p:grpSpPr>
          <p:sp>
            <p:nvSpPr>
              <p:cNvPr id="37" name="Freeform: Shape 9">
                <a:extLst>
                  <a:ext uri="{FF2B5EF4-FFF2-40B4-BE49-F238E27FC236}">
                    <a16:creationId xmlns:a16="http://schemas.microsoft.com/office/drawing/2014/main" xmlns="" id="{C46F9F27-FD74-42C5-988F-37E7C4770849}"/>
                  </a:ext>
                </a:extLst>
              </p:cNvPr>
              <p:cNvSpPr/>
              <p:nvPr/>
            </p:nvSpPr>
            <p:spPr>
              <a:xfrm>
                <a:off x="1388269" y="2595562"/>
                <a:ext cx="1524000" cy="2085975"/>
              </a:xfrm>
              <a:custGeom>
                <a:avLst/>
                <a:gdLst>
                  <a:gd name="connsiteX0" fmla="*/ 39053 w 1524000"/>
                  <a:gd name="connsiteY0" fmla="*/ 758190 h 2085975"/>
                  <a:gd name="connsiteX1" fmla="*/ 771525 w 1524000"/>
                  <a:gd name="connsiteY1" fmla="*/ 1514475 h 2085975"/>
                  <a:gd name="connsiteX2" fmla="*/ 750570 w 1524000"/>
                  <a:gd name="connsiteY2" fmla="*/ 1692593 h 2085975"/>
                  <a:gd name="connsiteX3" fmla="*/ 941070 w 1524000"/>
                  <a:gd name="connsiteY3" fmla="*/ 2091690 h 2085975"/>
                  <a:gd name="connsiteX4" fmla="*/ 1417320 w 1524000"/>
                  <a:gd name="connsiteY4" fmla="*/ 2085975 h 2085975"/>
                  <a:gd name="connsiteX5" fmla="*/ 1528763 w 1524000"/>
                  <a:gd name="connsiteY5" fmla="*/ 1514475 h 2085975"/>
                  <a:gd name="connsiteX6" fmla="*/ 14288 w 1524000"/>
                  <a:gd name="connsiteY6" fmla="*/ 0 h 2085975"/>
                  <a:gd name="connsiteX7" fmla="*/ 0 w 1524000"/>
                  <a:gd name="connsiteY7" fmla="*/ 0 h 2085975"/>
                  <a:gd name="connsiteX8" fmla="*/ 261938 w 1524000"/>
                  <a:gd name="connsiteY8" fmla="*/ 409575 h 2085975"/>
                  <a:gd name="connsiteX9" fmla="*/ 39053 w 1524000"/>
                  <a:gd name="connsiteY9" fmla="*/ 758190 h 208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000" h="2085975">
                    <a:moveTo>
                      <a:pt x="39053" y="758190"/>
                    </a:moveTo>
                    <a:cubicBezTo>
                      <a:pt x="445770" y="771525"/>
                      <a:pt x="771525" y="1104900"/>
                      <a:pt x="771525" y="1514475"/>
                    </a:cubicBezTo>
                    <a:cubicBezTo>
                      <a:pt x="771525" y="1575435"/>
                      <a:pt x="763905" y="1635443"/>
                      <a:pt x="750570" y="1692593"/>
                    </a:cubicBezTo>
                    <a:lnTo>
                      <a:pt x="941070" y="2091690"/>
                    </a:lnTo>
                    <a:lnTo>
                      <a:pt x="1417320" y="2085975"/>
                    </a:lnTo>
                    <a:cubicBezTo>
                      <a:pt x="1489710" y="1909763"/>
                      <a:pt x="1528763" y="1716405"/>
                      <a:pt x="1528763" y="1514475"/>
                    </a:cubicBezTo>
                    <a:cubicBezTo>
                      <a:pt x="1528763" y="678180"/>
                      <a:pt x="850583" y="0"/>
                      <a:pt x="14288" y="0"/>
                    </a:cubicBezTo>
                    <a:cubicBezTo>
                      <a:pt x="9525" y="0"/>
                      <a:pt x="4763" y="0"/>
                      <a:pt x="0" y="0"/>
                    </a:cubicBezTo>
                    <a:lnTo>
                      <a:pt x="261938" y="409575"/>
                    </a:lnTo>
                    <a:lnTo>
                      <a:pt x="39053" y="75819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 dirty="0">
                  <a:solidFill>
                    <a:sysClr val="windowText" lastClr="000000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38" name="Freeform: Shape 10">
                <a:extLst>
                  <a:ext uri="{FF2B5EF4-FFF2-40B4-BE49-F238E27FC236}">
                    <a16:creationId xmlns:a16="http://schemas.microsoft.com/office/drawing/2014/main" xmlns="" id="{1D3A94E3-7C19-4894-B6F0-1FE784C04625}"/>
                  </a:ext>
                </a:extLst>
              </p:cNvPr>
              <p:cNvSpPr/>
              <p:nvPr/>
            </p:nvSpPr>
            <p:spPr>
              <a:xfrm>
                <a:off x="-111919" y="2604134"/>
                <a:ext cx="1600200" cy="2305050"/>
              </a:xfrm>
              <a:custGeom>
                <a:avLst/>
                <a:gdLst>
                  <a:gd name="connsiteX0" fmla="*/ 818198 w 1600200"/>
                  <a:gd name="connsiteY0" fmla="*/ 1803083 h 2305050"/>
                  <a:gd name="connsiteX1" fmla="*/ 757238 w 1600200"/>
                  <a:gd name="connsiteY1" fmla="*/ 1505903 h 2305050"/>
                  <a:gd name="connsiteX2" fmla="*/ 1374458 w 1600200"/>
                  <a:gd name="connsiteY2" fmla="*/ 762000 h 2305050"/>
                  <a:gd name="connsiteX3" fmla="*/ 1604963 w 1600200"/>
                  <a:gd name="connsiteY3" fmla="*/ 401003 h 2305050"/>
                  <a:gd name="connsiteX4" fmla="*/ 1348740 w 1600200"/>
                  <a:gd name="connsiteY4" fmla="*/ 0 h 2305050"/>
                  <a:gd name="connsiteX5" fmla="*/ 0 w 1600200"/>
                  <a:gd name="connsiteY5" fmla="*/ 1505903 h 2305050"/>
                  <a:gd name="connsiteX6" fmla="*/ 233363 w 1600200"/>
                  <a:gd name="connsiteY6" fmla="*/ 2313623 h 2305050"/>
                  <a:gd name="connsiteX7" fmla="*/ 366713 w 1600200"/>
                  <a:gd name="connsiteY7" fmla="*/ 1866900 h 2305050"/>
                  <a:gd name="connsiteX8" fmla="*/ 818198 w 1600200"/>
                  <a:gd name="connsiteY8" fmla="*/ 1803083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2305050">
                    <a:moveTo>
                      <a:pt x="818198" y="1803083"/>
                    </a:moveTo>
                    <a:cubicBezTo>
                      <a:pt x="779145" y="1711643"/>
                      <a:pt x="757238" y="1611630"/>
                      <a:pt x="757238" y="1505903"/>
                    </a:cubicBezTo>
                    <a:cubicBezTo>
                      <a:pt x="757238" y="1135380"/>
                      <a:pt x="1022985" y="827723"/>
                      <a:pt x="1374458" y="762000"/>
                    </a:cubicBezTo>
                    <a:lnTo>
                      <a:pt x="1604963" y="401003"/>
                    </a:lnTo>
                    <a:lnTo>
                      <a:pt x="1348740" y="0"/>
                    </a:lnTo>
                    <a:cubicBezTo>
                      <a:pt x="590550" y="82868"/>
                      <a:pt x="0" y="725805"/>
                      <a:pt x="0" y="1505903"/>
                    </a:cubicBezTo>
                    <a:cubicBezTo>
                      <a:pt x="0" y="1803083"/>
                      <a:pt x="85725" y="2080260"/>
                      <a:pt x="233363" y="2313623"/>
                    </a:cubicBezTo>
                    <a:lnTo>
                      <a:pt x="366713" y="1866900"/>
                    </a:lnTo>
                    <a:lnTo>
                      <a:pt x="818198" y="180308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 dirty="0">
                  <a:solidFill>
                    <a:sysClr val="windowText" lastClr="000000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39" name="Freeform: Shape 11">
                <a:extLst>
                  <a:ext uri="{FF2B5EF4-FFF2-40B4-BE49-F238E27FC236}">
                    <a16:creationId xmlns:a16="http://schemas.microsoft.com/office/drawing/2014/main" xmlns="" id="{3AC6E71C-0029-432E-B136-971A92CC14A3}"/>
                  </a:ext>
                </a:extLst>
              </p:cNvPr>
              <p:cNvSpPr/>
              <p:nvPr/>
            </p:nvSpPr>
            <p:spPr>
              <a:xfrm>
                <a:off x="218599" y="4459604"/>
                <a:ext cx="2514600" cy="1162050"/>
              </a:xfrm>
              <a:custGeom>
                <a:avLst/>
                <a:gdLst>
                  <a:gd name="connsiteX0" fmla="*/ 1855470 w 2514600"/>
                  <a:gd name="connsiteY0" fmla="*/ 0 h 1162050"/>
                  <a:gd name="connsiteX1" fmla="*/ 1183958 w 2514600"/>
                  <a:gd name="connsiteY1" fmla="*/ 407670 h 1162050"/>
                  <a:gd name="connsiteX2" fmla="*/ 554355 w 2514600"/>
                  <a:gd name="connsiteY2" fmla="*/ 71438 h 1162050"/>
                  <a:gd name="connsiteX3" fmla="*/ 139065 w 2514600"/>
                  <a:gd name="connsiteY3" fmla="*/ 131445 h 1162050"/>
                  <a:gd name="connsiteX4" fmla="*/ 0 w 2514600"/>
                  <a:gd name="connsiteY4" fmla="*/ 595313 h 1162050"/>
                  <a:gd name="connsiteX5" fmla="*/ 1183005 w 2514600"/>
                  <a:gd name="connsiteY5" fmla="*/ 1164908 h 1162050"/>
                  <a:gd name="connsiteX6" fmla="*/ 2523173 w 2514600"/>
                  <a:gd name="connsiteY6" fmla="*/ 355283 h 1162050"/>
                  <a:gd name="connsiteX7" fmla="*/ 2025967 w 2514600"/>
                  <a:gd name="connsiteY7" fmla="*/ 360998 h 1162050"/>
                  <a:gd name="connsiteX8" fmla="*/ 1855470 w 2514600"/>
                  <a:gd name="connsiteY8" fmla="*/ 0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14600" h="1162050">
                    <a:moveTo>
                      <a:pt x="1855470" y="0"/>
                    </a:moveTo>
                    <a:cubicBezTo>
                      <a:pt x="1728788" y="241935"/>
                      <a:pt x="1476375" y="407670"/>
                      <a:pt x="1183958" y="407670"/>
                    </a:cubicBezTo>
                    <a:cubicBezTo>
                      <a:pt x="922020" y="407670"/>
                      <a:pt x="690562" y="274320"/>
                      <a:pt x="554355" y="71438"/>
                    </a:cubicBezTo>
                    <a:lnTo>
                      <a:pt x="139065" y="131445"/>
                    </a:lnTo>
                    <a:lnTo>
                      <a:pt x="0" y="595313"/>
                    </a:lnTo>
                    <a:cubicBezTo>
                      <a:pt x="277178" y="942975"/>
                      <a:pt x="704850" y="1164908"/>
                      <a:pt x="1183005" y="1164908"/>
                    </a:cubicBezTo>
                    <a:cubicBezTo>
                      <a:pt x="1764983" y="1164908"/>
                      <a:pt x="2269808" y="836295"/>
                      <a:pt x="2523173" y="355283"/>
                    </a:cubicBezTo>
                    <a:lnTo>
                      <a:pt x="2025967" y="360998"/>
                    </a:lnTo>
                    <a:lnTo>
                      <a:pt x="185547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32">
                  <a:defRPr/>
                </a:pPr>
                <a:endParaRPr lang="en-US" dirty="0">
                  <a:solidFill>
                    <a:sysClr val="windowText" lastClr="000000"/>
                  </a:solidFill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 rot="1281121">
              <a:off x="3947563" y="1570841"/>
              <a:ext cx="943584" cy="2721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080"/>
              <a:r>
                <a:rPr lang="zh-TW" altLang="en-US" sz="4800" b="1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ea typeface="標楷體" panose="03000509000000000000" pitchFamily="65" charset="-120"/>
                </a:rPr>
                <a:t>效</a:t>
              </a:r>
              <a:endParaRPr lang="en-US" altLang="zh-TW" sz="48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endParaRPr>
            </a:p>
            <a:p>
              <a:pPr algn="ctr" defTabSz="1219080"/>
              <a:r>
                <a:rPr lang="zh-TW" altLang="en-US" sz="4800" b="1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ea typeface="標楷體" panose="03000509000000000000" pitchFamily="65" charset="-120"/>
                </a:rPr>
                <a:t>益</a:t>
              </a:r>
              <a:endParaRPr lang="en-US" altLang="zh-TW" sz="48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endParaRPr>
            </a:p>
            <a:p>
              <a:pPr algn="ctr" defTabSz="1219080"/>
              <a:r>
                <a:rPr lang="zh-TW" altLang="en-US" sz="4800" b="1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ea typeface="標楷體" panose="03000509000000000000" pitchFamily="65" charset="-120"/>
                </a:rPr>
                <a:t>大</a:t>
              </a:r>
            </a:p>
          </p:txBody>
        </p:sp>
        <p:sp>
          <p:nvSpPr>
            <p:cNvPr id="12" name="矩形 11"/>
            <p:cNvSpPr/>
            <p:nvPr/>
          </p:nvSpPr>
          <p:spPr>
            <a:xfrm rot="20454612">
              <a:off x="7249279" y="1728630"/>
              <a:ext cx="943584" cy="2721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080"/>
              <a:r>
                <a:rPr lang="zh-TW" altLang="en-US" sz="4800" b="1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ea typeface="標楷體" panose="03000509000000000000" pitchFamily="65" charset="-120"/>
                </a:rPr>
                <a:t>容</a:t>
              </a:r>
              <a:endParaRPr lang="en-US" altLang="zh-TW" sz="48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endParaRPr>
            </a:p>
            <a:p>
              <a:pPr algn="ctr" defTabSz="1219080"/>
              <a:r>
                <a:rPr lang="zh-TW" altLang="en-US" sz="4800" b="1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ea typeface="標楷體" panose="03000509000000000000" pitchFamily="65" charset="-120"/>
                </a:rPr>
                <a:t>易</a:t>
              </a:r>
              <a:endParaRPr lang="en-US" altLang="zh-TW" sz="48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endParaRPr>
            </a:p>
            <a:p>
              <a:pPr algn="ctr" defTabSz="1219080"/>
              <a:r>
                <a:rPr lang="zh-TW" altLang="en-US" sz="4800" b="1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ea typeface="標楷體" panose="03000509000000000000" pitchFamily="65" charset="-120"/>
                </a:rPr>
                <a:t>作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841551" y="5157737"/>
              <a:ext cx="2467833" cy="10161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080"/>
              <a:r>
                <a:rPr lang="zh-TW" altLang="en-US" sz="4800" b="1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ea typeface="標楷體" panose="03000509000000000000" pitchFamily="65" charset="-120"/>
                </a:rPr>
                <a:t>可領跑</a:t>
              </a:r>
            </a:p>
          </p:txBody>
        </p:sp>
      </p:grpSp>
      <p:pic>
        <p:nvPicPr>
          <p:cNvPr id="27" name="Picture 2" descr="简约创意之星奖杯装饰图案PNG搜索网- 精选免抠素材_透明PNG图片分享下载_pngss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10000" b="90000" l="10000" r="90000">
                        <a14:foregroundMark x1="25965" y1="46316" x2="25965" y2="48772"/>
                        <a14:foregroundMark x1="29825" y1="51228" x2="29474" y2="53333"/>
                        <a14:foregroundMark x1="69474" y1="51930" x2="70877" y2="54386"/>
                        <a14:foregroundMark x1="73333" y1="45614" x2="74737" y2="47719"/>
                        <a14:foregroundMark x1="76491" y1="41754" x2="77544" y2="41754"/>
                        <a14:foregroundMark x1="80000" y1="38246" x2="80000" y2="38246"/>
                        <a14:foregroundMark x1="78596" y1="34035" x2="78596" y2="34035"/>
                        <a14:foregroundMark x1="20000" y1="34737" x2="20000" y2="34737"/>
                        <a14:foregroundMark x1="20702" y1="38596" x2="20702" y2="38596"/>
                        <a14:foregroundMark x1="21754" y1="43158" x2="21754" y2="43158"/>
                        <a14:foregroundMark x1="80351" y1="61404" x2="80351" y2="61404"/>
                        <a14:foregroundMark x1="20351" y1="60000" x2="20351" y2="60000"/>
                        <a14:foregroundMark x1="22456" y1="79298" x2="22456" y2="79298"/>
                        <a14:foregroundMark x1="71579" y1="76842" x2="71579" y2="76842"/>
                        <a14:foregroundMark x1="70175" y1="77544" x2="70175" y2="77544"/>
                        <a14:foregroundMark x1="70526" y1="76491" x2="70526" y2="76491"/>
                        <a14:foregroundMark x1="70175" y1="76842" x2="70175" y2="76842"/>
                        <a14:foregroundMark x1="30526" y1="61053" x2="30526" y2="61053"/>
                        <a14:foregroundMark x1="46316" y1="16842" x2="46316" y2="16842"/>
                        <a14:foregroundMark x1="24912" y1="22105" x2="24912" y2="22105"/>
                        <a14:foregroundMark x1="78596" y1="20702" x2="78596" y2="20702"/>
                        <a14:foregroundMark x1="24561" y1="23860" x2="24561" y2="23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804" t="10162" r="10270" b="15565"/>
          <a:stretch/>
        </p:blipFill>
        <p:spPr bwMode="auto">
          <a:xfrm>
            <a:off x="4619697" y="2276873"/>
            <a:ext cx="2760965" cy="266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  <p:sp>
        <p:nvSpPr>
          <p:cNvPr id="23" name="投影片編號版面配置區 1"/>
          <p:cNvSpPr txBox="1">
            <a:spLocks/>
          </p:cNvSpPr>
          <p:nvPr/>
        </p:nvSpPr>
        <p:spPr>
          <a:xfrm>
            <a:off x="8737600" y="614077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F69E6C-8983-4AE3-B71B-04C4B19E4B3C}" type="slidenum">
              <a:rPr kumimoji="0" lang="zh-TW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標楷體" panose="03000509000000000000" pitchFamily="65" charset="-120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764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22" name="矩形 21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群組 5">
            <a:extLst>
              <a:ext uri="{FF2B5EF4-FFF2-40B4-BE49-F238E27FC236}">
                <a16:creationId xmlns:a16="http://schemas.microsoft.com/office/drawing/2014/main" xmlns="" id="{373073EA-4AA6-4E8B-9CFB-DA2CDB51E380}"/>
              </a:ext>
            </a:extLst>
          </p:cNvPr>
          <p:cNvGrpSpPr/>
          <p:nvPr/>
        </p:nvGrpSpPr>
        <p:grpSpPr>
          <a:xfrm>
            <a:off x="2946053" y="2140891"/>
            <a:ext cx="5623925" cy="4151040"/>
            <a:chOff x="2523040" y="1737038"/>
            <a:chExt cx="3672605" cy="2575638"/>
          </a:xfrm>
        </p:grpSpPr>
        <p:sp>
          <p:nvSpPr>
            <p:cNvPr id="147" name=" 3"/>
            <p:cNvSpPr/>
            <p:nvPr/>
          </p:nvSpPr>
          <p:spPr>
            <a:xfrm rot="810990">
              <a:off x="3167072" y="2182298"/>
              <a:ext cx="2428892" cy="1821669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chemeClr val="accent1"/>
            </a:soli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grpSp>
          <p:nvGrpSpPr>
            <p:cNvPr id="3" name="群組 23"/>
            <p:cNvGrpSpPr/>
            <p:nvPr/>
          </p:nvGrpSpPr>
          <p:grpSpPr>
            <a:xfrm>
              <a:off x="2523040" y="1737038"/>
              <a:ext cx="3672605" cy="2575638"/>
              <a:chOff x="-71791" y="3147595"/>
              <a:chExt cx="3672605" cy="3063057"/>
            </a:xfrm>
          </p:grpSpPr>
          <p:pic>
            <p:nvPicPr>
              <p:cNvPr id="54" name="圖片 53" descr="1038893_224017834557_2.jpg"/>
              <p:cNvPicPr>
                <a:picLocks noChangeAspect="1"/>
              </p:cNvPicPr>
              <p:nvPr/>
            </p:nvPicPr>
            <p:blipFill>
              <a:blip r:embed="rId3" cstate="print"/>
              <a:srcRect l="7291" t="5208" r="9375" b="5208"/>
              <a:stretch>
                <a:fillRect/>
              </a:stretch>
            </p:blipFill>
            <p:spPr>
              <a:xfrm>
                <a:off x="765004" y="3949994"/>
                <a:ext cx="1899841" cy="2135496"/>
              </a:xfrm>
              <a:prstGeom prst="ellipse">
                <a:avLst/>
              </a:prstGeom>
            </p:spPr>
          </p:pic>
          <p:sp>
            <p:nvSpPr>
              <p:cNvPr id="55" name="橢圓 54"/>
              <p:cNvSpPr/>
              <p:nvPr/>
            </p:nvSpPr>
            <p:spPr bwMode="auto">
              <a:xfrm>
                <a:off x="1615233" y="4573970"/>
                <a:ext cx="671518" cy="85725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28">
                  <a:defRPr/>
                </a:pPr>
                <a:r>
                  <a:rPr lang="zh-TW" altLang="en-US" sz="2700" b="1" dirty="0">
                    <a:solidFill>
                      <a:prstClr val="black"/>
                    </a:solidFill>
                    <a:ea typeface="標楷體" panose="03000509000000000000" pitchFamily="65" charset="-120"/>
                  </a:rPr>
                  <a:t>智能</a:t>
                </a:r>
                <a:endParaRPr lang="en-US" altLang="zh-TW" sz="2700" b="1" dirty="0">
                  <a:solidFill>
                    <a:prstClr val="black"/>
                  </a:solidFill>
                  <a:ea typeface="標楷體" panose="03000509000000000000" pitchFamily="65" charset="-120"/>
                </a:endParaRPr>
              </a:p>
              <a:p>
                <a:pPr algn="ctr" defTabSz="1218728">
                  <a:defRPr/>
                </a:pPr>
                <a:r>
                  <a:rPr lang="zh-TW" altLang="en-US" sz="2700" b="1" dirty="0">
                    <a:solidFill>
                      <a:prstClr val="black"/>
                    </a:solidFill>
                    <a:ea typeface="標楷體" panose="03000509000000000000" pitchFamily="65" charset="-120"/>
                  </a:rPr>
                  <a:t>專案</a:t>
                </a:r>
              </a:p>
            </p:txBody>
          </p:sp>
          <p:sp>
            <p:nvSpPr>
              <p:cNvPr id="56" name="向左箭號 55"/>
              <p:cNvSpPr/>
              <p:nvPr/>
            </p:nvSpPr>
            <p:spPr bwMode="auto">
              <a:xfrm rot="21393986">
                <a:off x="2345552" y="4474817"/>
                <a:ext cx="1255262" cy="971408"/>
              </a:xfrm>
              <a:prstGeom prst="leftArrow">
                <a:avLst>
                  <a:gd name="adj1" fmla="val 50000"/>
                  <a:gd name="adj2" fmla="val 52083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28">
                  <a:defRPr/>
                </a:pPr>
                <a:r>
                  <a:rPr lang="en-US" altLang="zh-TW" sz="2100" b="1" dirty="0">
                    <a:solidFill>
                      <a:prstClr val="black"/>
                    </a:solidFill>
                    <a:ea typeface="標楷體" panose="03000509000000000000" pitchFamily="65" charset="-120"/>
                  </a:rPr>
                  <a:t>Data </a:t>
                </a:r>
              </a:p>
              <a:p>
                <a:pPr algn="ctr" defTabSz="1218728">
                  <a:defRPr/>
                </a:pPr>
                <a:r>
                  <a:rPr lang="en-US" altLang="zh-TW" sz="2100" b="1" dirty="0">
                    <a:solidFill>
                      <a:prstClr val="black"/>
                    </a:solidFill>
                    <a:ea typeface="標楷體" panose="03000509000000000000" pitchFamily="65" charset="-120"/>
                  </a:rPr>
                  <a:t>Technology</a:t>
                </a:r>
                <a:endParaRPr lang="zh-TW" altLang="en-US" sz="2100" b="1" dirty="0">
                  <a:solidFill>
                    <a:prstClr val="black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57" name="向左箭號 56"/>
              <p:cNvSpPr/>
              <p:nvPr/>
            </p:nvSpPr>
            <p:spPr bwMode="auto">
              <a:xfrm rot="18373309">
                <a:off x="1782140" y="3519439"/>
                <a:ext cx="1580388" cy="836700"/>
              </a:xfrm>
              <a:prstGeom prst="leftArrow">
                <a:avLst>
                  <a:gd name="adj1" fmla="val 48856"/>
                  <a:gd name="adj2" fmla="val 60111"/>
                </a:avLst>
              </a:prstGeom>
              <a:solidFill>
                <a:schemeClr val="accent5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28">
                  <a:defRPr/>
                </a:pPr>
                <a:r>
                  <a:rPr lang="en-US" altLang="zh-TW" sz="2100" b="1" dirty="0">
                    <a:solidFill>
                      <a:prstClr val="black"/>
                    </a:solidFill>
                    <a:ea typeface="標楷體" panose="03000509000000000000" pitchFamily="65" charset="-120"/>
                  </a:rPr>
                  <a:t>Data </a:t>
                </a:r>
              </a:p>
              <a:p>
                <a:pPr algn="ctr" defTabSz="1218728">
                  <a:defRPr/>
                </a:pPr>
                <a:r>
                  <a:rPr lang="en-US" altLang="zh-TW" sz="2100" b="1" dirty="0">
                    <a:solidFill>
                      <a:prstClr val="black"/>
                    </a:solidFill>
                    <a:ea typeface="標楷體" panose="03000509000000000000" pitchFamily="65" charset="-120"/>
                  </a:rPr>
                  <a:t>Scientist</a:t>
                </a:r>
                <a:endParaRPr lang="zh-TW" altLang="en-US" sz="2100" b="1" dirty="0">
                  <a:solidFill>
                    <a:prstClr val="black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58" name="向左箭號 57"/>
              <p:cNvSpPr/>
              <p:nvPr/>
            </p:nvSpPr>
            <p:spPr bwMode="auto">
              <a:xfrm rot="19884350">
                <a:off x="-71791" y="5353396"/>
                <a:ext cx="1641621" cy="857256"/>
              </a:xfrm>
              <a:prstGeom prst="leftArrow">
                <a:avLst>
                  <a:gd name="adj1" fmla="val 50000"/>
                  <a:gd name="adj2" fmla="val 74802"/>
                </a:avLst>
              </a:prstGeom>
              <a:ln w="9525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28">
                  <a:defRPr/>
                </a:pPr>
                <a:r>
                  <a:rPr lang="en-US" altLang="zh-TW" sz="2100" b="1" dirty="0">
                    <a:solidFill>
                      <a:prstClr val="black"/>
                    </a:solidFill>
                    <a:ea typeface="標楷體" panose="03000509000000000000" pitchFamily="65" charset="-120"/>
                  </a:rPr>
                  <a:t>Domain Expert</a:t>
                </a:r>
                <a:endParaRPr lang="zh-TW" altLang="en-US" sz="2100" b="1" dirty="0">
                  <a:solidFill>
                    <a:prstClr val="black"/>
                  </a:solidFill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xmlns="" id="{9217D870-5257-488A-8854-6ED6C303B3F3}"/>
              </a:ext>
            </a:extLst>
          </p:cNvPr>
          <p:cNvSpPr txBox="1"/>
          <p:nvPr/>
        </p:nvSpPr>
        <p:spPr>
          <a:xfrm>
            <a:off x="1391988" y="1063675"/>
            <a:ext cx="10795324" cy="107721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1179801">
              <a:lnSpc>
                <a:spcPct val="150000"/>
              </a:lnSpc>
              <a:defRPr/>
            </a:pPr>
            <a:r>
              <a:rPr lang="zh-TW" altLang="en-US" sz="2400" dirty="0">
                <a:ea typeface="標楷體" panose="03000509000000000000" pitchFamily="65" charset="-120"/>
                <a:sym typeface="微軟正黑體" panose="020B0604030504040204" pitchFamily="34" charset="-120"/>
              </a:rPr>
              <a:t>驅動</a:t>
            </a:r>
            <a:r>
              <a:rPr lang="zh-TW" altLang="en-US" sz="2400" b="1" dirty="0">
                <a:solidFill>
                  <a:schemeClr val="bg2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智能工廠</a:t>
            </a:r>
            <a:r>
              <a:rPr lang="zh-TW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ea typeface="標楷體" panose="03000509000000000000" pitchFamily="65" charset="-120"/>
                <a:sym typeface="微軟正黑體" panose="020B0604030504040204" pitchFamily="34" charset="-120"/>
              </a:rPr>
              <a:t>巨輪的</a:t>
            </a:r>
            <a:r>
              <a:rPr lang="zh-TW" altLang="en-US" sz="2400" b="1" dirty="0">
                <a:solidFill>
                  <a:schemeClr val="bg2"/>
                </a:solidFill>
                <a:ea typeface="標楷體" panose="03000509000000000000" pitchFamily="65" charset="-120"/>
                <a:sym typeface="微軟正黑體" panose="020B0604030504040204" pitchFamily="34" charset="-120"/>
              </a:rPr>
              <a:t>重要</a:t>
            </a:r>
            <a:r>
              <a:rPr lang="zh-TW" altLang="en-US" sz="2400" b="1" dirty="0" smtClean="0">
                <a:solidFill>
                  <a:schemeClr val="bg2"/>
                </a:solidFill>
                <a:ea typeface="標楷體" panose="03000509000000000000" pitchFamily="65" charset="-120"/>
                <a:sym typeface="微軟正黑體" panose="020B0604030504040204" pitchFamily="34" charset="-120"/>
              </a:rPr>
              <a:t>扭力：</a:t>
            </a:r>
            <a:endParaRPr lang="en-US" altLang="zh-TW" sz="2400" b="1" dirty="0">
              <a:solidFill>
                <a:schemeClr val="bg2"/>
              </a:solidFill>
              <a:ea typeface="標楷體" panose="03000509000000000000" pitchFamily="65" charset="-120"/>
              <a:sym typeface="微軟正黑體" panose="020B0604030504040204" pitchFamily="34" charset="-120"/>
            </a:endParaRPr>
          </a:p>
          <a:p>
            <a:pPr defTabSz="1179801">
              <a:defRPr/>
            </a:pPr>
            <a:r>
              <a:rPr lang="en-US" altLang="zh-TW" sz="2400" b="1" dirty="0" smtClean="0">
                <a:solidFill>
                  <a:schemeClr val="bg2"/>
                </a:solidFill>
                <a:ea typeface="標楷體" panose="03000509000000000000" pitchFamily="65" charset="-120"/>
                <a:sym typeface="微軟正黑體" panose="020B0604030504040204" pitchFamily="34" charset="-120"/>
              </a:rPr>
              <a:t>	</a:t>
            </a:r>
            <a:r>
              <a:rPr lang="en-US" altLang="zh-TW" sz="2400" b="1" dirty="0" smtClean="0">
                <a:ea typeface="標楷體" panose="03000509000000000000" pitchFamily="65" charset="-120"/>
                <a:sym typeface="微軟正黑體" panose="020B0604030504040204" pitchFamily="34" charset="-120"/>
              </a:rPr>
              <a:t>Domain Expert</a:t>
            </a:r>
            <a:r>
              <a:rPr lang="zh-TW" altLang="en-US" sz="2400" b="1" dirty="0">
                <a:ea typeface="標楷體" panose="03000509000000000000" pitchFamily="65" charset="-120"/>
                <a:sym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solidFill>
                  <a:schemeClr val="bg2"/>
                </a:solidFill>
                <a:ea typeface="標楷體" panose="03000509000000000000" pitchFamily="65" charset="-120"/>
                <a:sym typeface="微軟正黑體" panose="020B0604030504040204" pitchFamily="34" charset="-120"/>
              </a:rPr>
              <a:t>x</a:t>
            </a:r>
            <a:r>
              <a:rPr lang="en-US" altLang="zh-TW" sz="2400" b="1" dirty="0" smtClean="0">
                <a:ea typeface="標楷體" panose="03000509000000000000" pitchFamily="65" charset="-120"/>
                <a:sym typeface="微軟正黑體" panose="020B0604030504040204" pitchFamily="34" charset="-120"/>
              </a:rPr>
              <a:t> Data Scientist </a:t>
            </a:r>
            <a:r>
              <a:rPr lang="en-US" altLang="zh-TW" sz="2800" b="1" dirty="0" smtClean="0">
                <a:solidFill>
                  <a:schemeClr val="bg2"/>
                </a:solidFill>
                <a:ea typeface="標楷體" panose="03000509000000000000" pitchFamily="65" charset="-120"/>
                <a:sym typeface="微軟正黑體" panose="020B0604030504040204" pitchFamily="34" charset="-120"/>
              </a:rPr>
              <a:t>x</a:t>
            </a:r>
            <a:r>
              <a:rPr lang="en-US" altLang="zh-TW" sz="2400" b="1" dirty="0" smtClean="0">
                <a:ea typeface="標楷體" panose="03000509000000000000" pitchFamily="65" charset="-120"/>
                <a:sym typeface="微軟正黑體" panose="020B0604030504040204" pitchFamily="34" charset="-120"/>
              </a:rPr>
              <a:t> Data Technology</a:t>
            </a:r>
            <a:endParaRPr lang="en-US" altLang="zh-TW" sz="2400" b="1" dirty="0">
              <a:ea typeface="標楷體" panose="03000509000000000000" pitchFamily="65" charset="-120"/>
              <a:sym typeface="微軟正黑體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xmlns="" id="{4DD50160-C422-477D-B6C6-E269FFD12997}"/>
              </a:ext>
            </a:extLst>
          </p:cNvPr>
          <p:cNvSpPr txBox="1"/>
          <p:nvPr/>
        </p:nvSpPr>
        <p:spPr>
          <a:xfrm>
            <a:off x="1177897" y="415302"/>
            <a:ext cx="7200800" cy="661718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lvl="0" algn="ctr">
              <a:defRPr/>
            </a:pPr>
            <a:r>
              <a:rPr lang="zh-TW" altLang="en-US" sz="3600" b="1" dirty="0">
                <a:solidFill>
                  <a:schemeClr val="bg2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突破</a:t>
            </a:r>
            <a:r>
              <a:rPr lang="zh-TW" altLang="en-US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的智能化跨域協作</a:t>
            </a:r>
            <a:r>
              <a:rPr lang="en-US" altLang="zh-TW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-</a:t>
            </a:r>
            <a:r>
              <a:rPr lang="zh-TW" altLang="en-US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chemeClr val="bg2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三個角色</a:t>
            </a:r>
          </a:p>
        </p:txBody>
      </p:sp>
      <p:grpSp>
        <p:nvGrpSpPr>
          <p:cNvPr id="4" name="群組 1">
            <a:extLst>
              <a:ext uri="{FF2B5EF4-FFF2-40B4-BE49-F238E27FC236}">
                <a16:creationId xmlns:a16="http://schemas.microsoft.com/office/drawing/2014/main" xmlns="" id="{B0B4BF32-BBC4-4C67-8DF9-5BA335E8617A}"/>
              </a:ext>
            </a:extLst>
          </p:cNvPr>
          <p:cNvGrpSpPr/>
          <p:nvPr/>
        </p:nvGrpSpPr>
        <p:grpSpPr>
          <a:xfrm>
            <a:off x="487748" y="3370991"/>
            <a:ext cx="2264648" cy="2314104"/>
            <a:chOff x="365811" y="2528242"/>
            <a:chExt cx="1698486" cy="1735578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6F5A46EA-583C-49E1-A521-82D55E5258C4}"/>
                </a:ext>
              </a:extLst>
            </p:cNvPr>
            <p:cNvSpPr txBox="1"/>
            <p:nvPr/>
          </p:nvSpPr>
          <p:spPr>
            <a:xfrm>
              <a:off x="365811" y="3917571"/>
              <a:ext cx="1698486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9140">
                <a:defRPr/>
              </a:pPr>
              <a:r>
                <a:rPr lang="zh-TW" altLang="en-US" sz="2400" b="1" dirty="0">
                  <a:ea typeface="標楷體" panose="03000509000000000000" pitchFamily="65" charset="-120"/>
                </a:rPr>
                <a:t>油水不互溶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xmlns="" id="{02FE5FEC-88EF-459F-8FD5-8CA3E37A9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72153" y="2528242"/>
              <a:ext cx="1263102" cy="1263102"/>
            </a:xfrm>
            <a:prstGeom prst="rect">
              <a:avLst/>
            </a:prstGeom>
          </p:spPr>
        </p:pic>
      </p:grpSp>
      <p:grpSp>
        <p:nvGrpSpPr>
          <p:cNvPr id="5" name="群組 2">
            <a:extLst>
              <a:ext uri="{FF2B5EF4-FFF2-40B4-BE49-F238E27FC236}">
                <a16:creationId xmlns:a16="http://schemas.microsoft.com/office/drawing/2014/main" xmlns="" id="{300EC670-B0FD-4487-9DAE-3A63CEB19502}"/>
              </a:ext>
            </a:extLst>
          </p:cNvPr>
          <p:cNvGrpSpPr/>
          <p:nvPr/>
        </p:nvGrpSpPr>
        <p:grpSpPr>
          <a:xfrm>
            <a:off x="9648820" y="3391462"/>
            <a:ext cx="1896425" cy="2283185"/>
            <a:chOff x="7236613" y="2543596"/>
            <a:chExt cx="1422319" cy="1712389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xmlns="" id="{9D40FC1E-2AD0-43EB-84A2-2AC6BF0CC361}"/>
                </a:ext>
              </a:extLst>
            </p:cNvPr>
            <p:cNvSpPr txBox="1"/>
            <p:nvPr/>
          </p:nvSpPr>
          <p:spPr>
            <a:xfrm>
              <a:off x="7236613" y="3909736"/>
              <a:ext cx="1422319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9140">
                <a:defRPr/>
              </a:pPr>
              <a:r>
                <a:rPr lang="zh-TW" altLang="en-US" sz="2400" b="1" dirty="0">
                  <a:ea typeface="標楷體" panose="03000509000000000000" pitchFamily="65" charset="-120"/>
                  <a:cs typeface="Arial" pitchFamily="34" charset="0"/>
                  <a:sym typeface="微軟正黑體" panose="020B0604030504040204" pitchFamily="34" charset="-120"/>
                </a:rPr>
                <a:t>跨域合作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xmlns="" id="{C35792E3-CF7F-4D9A-A6E0-81E77723A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87209" y="2543596"/>
              <a:ext cx="1276939" cy="1276939"/>
            </a:xfrm>
            <a:prstGeom prst="rect">
              <a:avLst/>
            </a:prstGeom>
          </p:spPr>
        </p:pic>
      </p:grpSp>
      <p:pic>
        <p:nvPicPr>
          <p:cNvPr id="24" name="圖片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  <p:sp>
        <p:nvSpPr>
          <p:cNvPr id="26" name="投影片編號版面配置區 1"/>
          <p:cNvSpPr txBox="1">
            <a:spLocks/>
          </p:cNvSpPr>
          <p:nvPr/>
        </p:nvSpPr>
        <p:spPr>
          <a:xfrm>
            <a:off x="8737600" y="614077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F69E6C-8983-4AE3-B71B-04C4B19E4B3C}" type="slidenum">
              <a:rPr kumimoji="0" lang="zh-TW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標楷體" panose="03000509000000000000" pitchFamily="65" charset="-120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7254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群組 71"/>
          <p:cNvGrpSpPr/>
          <p:nvPr/>
        </p:nvGrpSpPr>
        <p:grpSpPr>
          <a:xfrm>
            <a:off x="292980" y="296937"/>
            <a:ext cx="11521280" cy="6415807"/>
            <a:chOff x="407368" y="305670"/>
            <a:chExt cx="11521280" cy="6415807"/>
          </a:xfrm>
        </p:grpSpPr>
        <p:sp>
          <p:nvSpPr>
            <p:cNvPr id="73" name="矩形 72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1" name="Oval 2">
            <a:extLst>
              <a:ext uri="{FF2B5EF4-FFF2-40B4-BE49-F238E27FC236}">
                <a16:creationId xmlns="" xmlns:a16="http://schemas.microsoft.com/office/drawing/2014/main" id="{CD3D716C-0825-4269-BB43-CCD092D77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601" y="1489819"/>
            <a:ext cx="10192032" cy="470693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none" lIns="91434" tIns="45718" rIns="91434" bIns="45718" anchor="ctr"/>
          <a:lstStyle/>
          <a:p>
            <a:pPr defTabSz="914309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112" name="Oval 3">
            <a:extLst>
              <a:ext uri="{FF2B5EF4-FFF2-40B4-BE49-F238E27FC236}">
                <a16:creationId xmlns="" xmlns:a16="http://schemas.microsoft.com/office/drawing/2014/main" id="{A67BB2CA-4A6F-4D0C-98EE-8BF752096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405" y="1978770"/>
            <a:ext cx="8833365" cy="367665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34" tIns="45718" rIns="91434" bIns="45718" anchor="ctr"/>
          <a:lstStyle/>
          <a:p>
            <a:pPr defTabSz="914309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="" xmlns:a16="http://schemas.microsoft.com/office/drawing/2014/main" id="{55EA4AA8-7FA9-4ADE-8A87-FA4F3352EF85}"/>
              </a:ext>
            </a:extLst>
          </p:cNvPr>
          <p:cNvSpPr txBox="1"/>
          <p:nvPr/>
        </p:nvSpPr>
        <p:spPr>
          <a:xfrm>
            <a:off x="5556075" y="1103704"/>
            <a:ext cx="1370876" cy="661716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defTabSz="914309">
              <a:defRPr/>
            </a:pPr>
            <a:r>
              <a:rPr lang="zh-TW" altLang="en-US" sz="3700" b="1" u="sng" dirty="0">
                <a:solidFill>
                  <a:srgbClr val="EA59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大</a:t>
            </a:r>
            <a:r>
              <a:rPr lang="en-US" altLang="zh-TW" sz="3700" b="1" u="sng" dirty="0">
                <a:solidFill>
                  <a:srgbClr val="EA59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PM</a:t>
            </a:r>
            <a:endParaRPr lang="zh-TW" altLang="en-US" sz="3700" b="1" u="sng" dirty="0">
              <a:solidFill>
                <a:srgbClr val="EA591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anose="03000509000000000000" pitchFamily="65" charset="-12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="" xmlns:a16="http://schemas.microsoft.com/office/drawing/2014/main" id="{3CC920D8-A6CC-4D74-86DD-99E20FEE7597}"/>
              </a:ext>
            </a:extLst>
          </p:cNvPr>
          <p:cNvSpPr txBox="1"/>
          <p:nvPr/>
        </p:nvSpPr>
        <p:spPr>
          <a:xfrm>
            <a:off x="5139154" y="2004451"/>
            <a:ext cx="2198859" cy="1200325"/>
          </a:xfrm>
          <a:prstGeom prst="rect">
            <a:avLst/>
          </a:prstGeom>
          <a:noFill/>
        </p:spPr>
        <p:txBody>
          <a:bodyPr wrap="square" lIns="91434" tIns="45718" rIns="91434" bIns="45718">
            <a:spAutoFit/>
          </a:bodyPr>
          <a:lstStyle/>
          <a:p>
            <a:pPr algn="ctr" defTabSz="1219080">
              <a:defRPr/>
            </a:pPr>
            <a:r>
              <a:rPr lang="zh-TW" altLang="en-US" sz="2400" b="1" dirty="0">
                <a:solidFill>
                  <a:srgbClr val="FFFFFF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挖掘</a:t>
            </a:r>
            <a:r>
              <a:rPr lang="zh-TW" altLang="en-US" sz="2400" b="1" dirty="0">
                <a:solidFill>
                  <a:srgbClr val="C00000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價值</a:t>
            </a:r>
            <a:r>
              <a:rPr lang="zh-TW" altLang="en-US" sz="2400" b="1" dirty="0">
                <a:solidFill>
                  <a:srgbClr val="FFFFFF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專案支持</a:t>
            </a:r>
            <a:r>
              <a:rPr lang="en-US" altLang="zh-TW" sz="2400" b="1" dirty="0">
                <a:solidFill>
                  <a:srgbClr val="FFFFFF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FFFFFF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調度</a:t>
            </a:r>
            <a:endParaRPr lang="en-US" altLang="zh-TW" sz="2400" b="1" dirty="0">
              <a:solidFill>
                <a:srgbClr val="FFFFFF"/>
              </a:solidFill>
              <a:ea typeface="標楷體" panose="03000509000000000000" pitchFamily="65" charset="-120"/>
              <a:cs typeface="Arial" pitchFamily="34" charset="0"/>
              <a:sym typeface="微軟正黑體" panose="020B0604030504040204" pitchFamily="34" charset="-120"/>
            </a:endParaRPr>
          </a:p>
          <a:p>
            <a:pPr algn="ctr" defTabSz="1219080">
              <a:defRPr/>
            </a:pPr>
            <a:r>
              <a:rPr lang="zh-TW" altLang="en-US" sz="2400" b="1" dirty="0">
                <a:solidFill>
                  <a:srgbClr val="FFFFFF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排除障礙</a:t>
            </a:r>
            <a:endParaRPr lang="en-US" altLang="zh-TW" sz="2400" b="1" dirty="0">
              <a:solidFill>
                <a:srgbClr val="FFFFFF"/>
              </a:solidFill>
              <a:ea typeface="標楷體" panose="03000509000000000000" pitchFamily="65" charset="-120"/>
              <a:cs typeface="Arial" pitchFamily="34" charset="0"/>
              <a:sym typeface="微軟正黑體" panose="020B0604030504040204" pitchFamily="34" charset="-120"/>
            </a:endParaRPr>
          </a:p>
        </p:txBody>
      </p:sp>
      <p:sp>
        <p:nvSpPr>
          <p:cNvPr id="26628" name="AutoShape 4">
            <a:extLst>
              <a:ext uri="{FF2B5EF4-FFF2-40B4-BE49-F238E27FC236}">
                <a16:creationId xmlns="" xmlns:a16="http://schemas.microsoft.com/office/drawing/2014/main" id="{7C61051B-204A-4BB6-9BF6-BDCBE12D0D5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422817" y="-443705"/>
            <a:ext cx="4697412" cy="8231091"/>
          </a:xfrm>
          <a:custGeom>
            <a:avLst/>
            <a:gdLst>
              <a:gd name="G0" fmla="+- 6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60"/>
              <a:gd name="G18" fmla="*/ 6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6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6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0 w 21600"/>
              <a:gd name="T15" fmla="*/ 10800 h 21600"/>
              <a:gd name="T16" fmla="*/ 10800 w 21600"/>
              <a:gd name="T17" fmla="*/ 10740 h 21600"/>
              <a:gd name="T18" fmla="*/ 1623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0" y="10800"/>
                </a:moveTo>
                <a:cubicBezTo>
                  <a:pt x="10740" y="10766"/>
                  <a:pt x="10766" y="10740"/>
                  <a:pt x="10800" y="10740"/>
                </a:cubicBezTo>
                <a:cubicBezTo>
                  <a:pt x="10833" y="10740"/>
                  <a:pt x="10860" y="10766"/>
                  <a:pt x="10860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none" lIns="91434" tIns="45718" rIns="91434" bIns="45718" anchor="ctr"/>
          <a:lstStyle/>
          <a:p>
            <a:pPr defTabSz="914309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26629" name="AutoShape 5">
            <a:extLst>
              <a:ext uri="{FF2B5EF4-FFF2-40B4-BE49-F238E27FC236}">
                <a16:creationId xmlns="" xmlns:a16="http://schemas.microsoft.com/office/drawing/2014/main" id="{E580516E-A3C0-4E2B-8D9A-7AB242B25CF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2004275" y="-351629"/>
            <a:ext cx="4697412" cy="8231091"/>
          </a:xfrm>
          <a:custGeom>
            <a:avLst/>
            <a:gdLst>
              <a:gd name="G0" fmla="+- 6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60"/>
              <a:gd name="G18" fmla="*/ 6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6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6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0 w 21600"/>
              <a:gd name="T15" fmla="*/ 10800 h 21600"/>
              <a:gd name="T16" fmla="*/ 10800 w 21600"/>
              <a:gd name="T17" fmla="*/ 10740 h 21600"/>
              <a:gd name="T18" fmla="*/ 1623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0" y="10800"/>
                </a:moveTo>
                <a:cubicBezTo>
                  <a:pt x="10740" y="10766"/>
                  <a:pt x="10766" y="10740"/>
                  <a:pt x="10800" y="10740"/>
                </a:cubicBezTo>
                <a:cubicBezTo>
                  <a:pt x="10833" y="10740"/>
                  <a:pt x="10860" y="10766"/>
                  <a:pt x="10860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ffectLst/>
          <a:extLst/>
        </p:spPr>
        <p:txBody>
          <a:bodyPr wrap="none" lIns="91434" tIns="45718" rIns="91434" bIns="45718" anchor="ctr"/>
          <a:lstStyle/>
          <a:p>
            <a:pPr defTabSz="914309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26630" name="AutoShape 6">
            <a:extLst>
              <a:ext uri="{FF2B5EF4-FFF2-40B4-BE49-F238E27FC236}">
                <a16:creationId xmlns="" xmlns:a16="http://schemas.microsoft.com/office/drawing/2014/main" id="{CF5ED568-D0E5-412A-9641-B6019A03811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746502" y="1089219"/>
            <a:ext cx="4010025" cy="5122379"/>
          </a:xfrm>
          <a:custGeom>
            <a:avLst/>
            <a:gdLst>
              <a:gd name="G0" fmla="+- 6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60"/>
              <a:gd name="G18" fmla="*/ 6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6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6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0 w 21600"/>
              <a:gd name="T15" fmla="*/ 10800 h 21600"/>
              <a:gd name="T16" fmla="*/ 10800 w 21600"/>
              <a:gd name="T17" fmla="*/ 10740 h 21600"/>
              <a:gd name="T18" fmla="*/ 1623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0" y="10800"/>
                </a:moveTo>
                <a:cubicBezTo>
                  <a:pt x="10740" y="10766"/>
                  <a:pt x="10766" y="10740"/>
                  <a:pt x="10800" y="10740"/>
                </a:cubicBezTo>
                <a:cubicBezTo>
                  <a:pt x="10833" y="10740"/>
                  <a:pt x="10860" y="10766"/>
                  <a:pt x="10860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91434" tIns="45718" rIns="91434" bIns="45718" anchor="ctr"/>
          <a:lstStyle/>
          <a:p>
            <a:pPr defTabSz="914309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26631" name="AutoShape 7">
            <a:extLst>
              <a:ext uri="{FF2B5EF4-FFF2-40B4-BE49-F238E27FC236}">
                <a16:creationId xmlns="" xmlns:a16="http://schemas.microsoft.com/office/drawing/2014/main" id="{F31DFB64-391B-4815-9380-25AA216F27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1640574" y="1089221"/>
            <a:ext cx="4010025" cy="5122380"/>
          </a:xfrm>
          <a:custGeom>
            <a:avLst/>
            <a:gdLst>
              <a:gd name="G0" fmla="+- 6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60"/>
              <a:gd name="G18" fmla="*/ 6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6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6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0 w 21600"/>
              <a:gd name="T15" fmla="*/ 10800 h 21600"/>
              <a:gd name="T16" fmla="*/ 10800 w 21600"/>
              <a:gd name="T17" fmla="*/ 10740 h 21600"/>
              <a:gd name="T18" fmla="*/ 1623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0" y="10800"/>
                </a:moveTo>
                <a:cubicBezTo>
                  <a:pt x="10740" y="10766"/>
                  <a:pt x="10766" y="10740"/>
                  <a:pt x="10800" y="10740"/>
                </a:cubicBezTo>
                <a:cubicBezTo>
                  <a:pt x="10833" y="10740"/>
                  <a:pt x="10860" y="10766"/>
                  <a:pt x="10860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none" lIns="91434" tIns="45718" rIns="91434" bIns="45718" anchor="ctr"/>
          <a:lstStyle/>
          <a:p>
            <a:pPr defTabSz="914309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FC7FE228-6856-48B5-830C-4691158231B7}"/>
              </a:ext>
            </a:extLst>
          </p:cNvPr>
          <p:cNvSpPr txBox="1"/>
          <p:nvPr/>
        </p:nvSpPr>
        <p:spPr>
          <a:xfrm>
            <a:off x="9328630" y="634488"/>
            <a:ext cx="2101857" cy="666787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defTabSz="914309">
              <a:defRPr/>
            </a:pPr>
            <a:r>
              <a:rPr lang="zh-TW" altLang="en-US" sz="37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應用場域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="" xmlns:a16="http://schemas.microsoft.com/office/drawing/2014/main" id="{D9166EFE-9415-4184-8114-26016868E138}"/>
              </a:ext>
            </a:extLst>
          </p:cNvPr>
          <p:cNvSpPr txBox="1"/>
          <p:nvPr/>
        </p:nvSpPr>
        <p:spPr>
          <a:xfrm>
            <a:off x="804977" y="652524"/>
            <a:ext cx="2101857" cy="666787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defTabSz="914309">
              <a:defRPr/>
            </a:pPr>
            <a:r>
              <a:rPr lang="zh-TW" altLang="en-US" sz="37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技術領域</a:t>
            </a:r>
          </a:p>
        </p:txBody>
      </p:sp>
      <p:grpSp>
        <p:nvGrpSpPr>
          <p:cNvPr id="2" name="群組 54">
            <a:extLst>
              <a:ext uri="{FF2B5EF4-FFF2-40B4-BE49-F238E27FC236}">
                <a16:creationId xmlns="" xmlns:a16="http://schemas.microsoft.com/office/drawing/2014/main" id="{18ACACC4-4CDD-45C8-B18A-D2D7CBBAD28F}"/>
              </a:ext>
            </a:extLst>
          </p:cNvPr>
          <p:cNvGrpSpPr/>
          <p:nvPr/>
        </p:nvGrpSpPr>
        <p:grpSpPr>
          <a:xfrm>
            <a:off x="2494819" y="1652970"/>
            <a:ext cx="1142863" cy="1114921"/>
            <a:chOff x="1447970" y="1050"/>
            <a:chExt cx="708365" cy="708365"/>
          </a:xfrm>
          <a:solidFill>
            <a:schemeClr val="tx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56" name="橢圓 55">
              <a:extLst>
                <a:ext uri="{FF2B5EF4-FFF2-40B4-BE49-F238E27FC236}">
                  <a16:creationId xmlns="" xmlns:a16="http://schemas.microsoft.com/office/drawing/2014/main" id="{45916F60-A3AF-4981-BEC7-3B2D4402D033}"/>
                </a:ext>
              </a:extLst>
            </p:cNvPr>
            <p:cNvSpPr/>
            <p:nvPr/>
          </p:nvSpPr>
          <p:spPr>
            <a:xfrm>
              <a:off x="1447970" y="1050"/>
              <a:ext cx="708365" cy="708365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</p:sp>
        <p:sp>
          <p:nvSpPr>
            <p:cNvPr id="57" name="橢圓 4">
              <a:extLst>
                <a:ext uri="{FF2B5EF4-FFF2-40B4-BE49-F238E27FC236}">
                  <a16:creationId xmlns="" xmlns:a16="http://schemas.microsoft.com/office/drawing/2014/main" id="{E58BF6AF-7A8F-4EFE-8DAB-1FE15FDC62BB}"/>
                </a:ext>
              </a:extLst>
            </p:cNvPr>
            <p:cNvSpPr txBox="1"/>
            <p:nvPr/>
          </p:nvSpPr>
          <p:spPr>
            <a:xfrm>
              <a:off x="1551708" y="104788"/>
              <a:ext cx="500889" cy="5008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1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zh-TW" sz="2700" b="1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Data</a:t>
              </a:r>
              <a:endParaRPr lang="zh-TW" altLang="en-US" sz="2700" b="1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endParaRPr>
            </a:p>
          </p:txBody>
        </p:sp>
      </p:grpSp>
      <p:grpSp>
        <p:nvGrpSpPr>
          <p:cNvPr id="4" name="群組 57">
            <a:extLst>
              <a:ext uri="{FF2B5EF4-FFF2-40B4-BE49-F238E27FC236}">
                <a16:creationId xmlns="" xmlns:a16="http://schemas.microsoft.com/office/drawing/2014/main" id="{F0AD6CF8-8EC1-46A1-8D19-59C602235E2D}"/>
              </a:ext>
            </a:extLst>
          </p:cNvPr>
          <p:cNvGrpSpPr/>
          <p:nvPr/>
        </p:nvGrpSpPr>
        <p:grpSpPr>
          <a:xfrm>
            <a:off x="3083193" y="2697214"/>
            <a:ext cx="1142863" cy="1114920"/>
            <a:chOff x="2522082" y="1075162"/>
            <a:chExt cx="708365" cy="708365"/>
          </a:xfrm>
          <a:solidFill>
            <a:schemeClr val="accent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59" name="橢圓 58">
              <a:extLst>
                <a:ext uri="{FF2B5EF4-FFF2-40B4-BE49-F238E27FC236}">
                  <a16:creationId xmlns="" xmlns:a16="http://schemas.microsoft.com/office/drawing/2014/main" id="{6B439F68-9283-4B5F-A357-84A12713F0AB}"/>
                </a:ext>
              </a:extLst>
            </p:cNvPr>
            <p:cNvSpPr/>
            <p:nvPr/>
          </p:nvSpPr>
          <p:spPr>
            <a:xfrm>
              <a:off x="2522082" y="1075162"/>
              <a:ext cx="708365" cy="708365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</p:sp>
        <p:sp>
          <p:nvSpPr>
            <p:cNvPr id="60" name="橢圓 4">
              <a:extLst>
                <a:ext uri="{FF2B5EF4-FFF2-40B4-BE49-F238E27FC236}">
                  <a16:creationId xmlns="" xmlns:a16="http://schemas.microsoft.com/office/drawing/2014/main" id="{23FA0908-3929-4BD5-B3F1-628EEE94631E}"/>
                </a:ext>
              </a:extLst>
            </p:cNvPr>
            <p:cNvSpPr txBox="1"/>
            <p:nvPr/>
          </p:nvSpPr>
          <p:spPr>
            <a:xfrm>
              <a:off x="2624460" y="1183251"/>
              <a:ext cx="500889" cy="5008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33867" tIns="33867" rIns="33867" bIns="33867" numCol="1" spcCol="1270" anchor="ctr" anchorCtr="0">
              <a:noAutofit/>
            </a:bodyPr>
            <a:lstStyle/>
            <a:p>
              <a:pPr algn="ctr" defTabSz="118521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zh-TW" sz="2700" b="1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Text</a:t>
              </a:r>
              <a:endParaRPr lang="zh-TW" altLang="en-US" sz="2700" b="1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endParaRPr>
            </a:p>
          </p:txBody>
        </p:sp>
      </p:grpSp>
      <p:grpSp>
        <p:nvGrpSpPr>
          <p:cNvPr id="5" name="群組 63">
            <a:extLst>
              <a:ext uri="{FF2B5EF4-FFF2-40B4-BE49-F238E27FC236}">
                <a16:creationId xmlns="" xmlns:a16="http://schemas.microsoft.com/office/drawing/2014/main" id="{2EFC426D-ABFA-4634-9D38-1C8ECCEEED8C}"/>
              </a:ext>
            </a:extLst>
          </p:cNvPr>
          <p:cNvGrpSpPr/>
          <p:nvPr/>
        </p:nvGrpSpPr>
        <p:grpSpPr>
          <a:xfrm>
            <a:off x="2052202" y="4756156"/>
            <a:ext cx="1219971" cy="1114921"/>
            <a:chOff x="373858" y="1075162"/>
            <a:chExt cx="756158" cy="708365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65" name="橢圓 64">
              <a:extLst>
                <a:ext uri="{FF2B5EF4-FFF2-40B4-BE49-F238E27FC236}">
                  <a16:creationId xmlns="" xmlns:a16="http://schemas.microsoft.com/office/drawing/2014/main" id="{09D4716E-81A3-424E-A57E-56C296E75FAE}"/>
                </a:ext>
              </a:extLst>
            </p:cNvPr>
            <p:cNvSpPr/>
            <p:nvPr/>
          </p:nvSpPr>
          <p:spPr>
            <a:xfrm>
              <a:off x="373858" y="1075162"/>
              <a:ext cx="708365" cy="70836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</p:sp>
        <p:sp>
          <p:nvSpPr>
            <p:cNvPr id="66" name="橢圓 4">
              <a:extLst>
                <a:ext uri="{FF2B5EF4-FFF2-40B4-BE49-F238E27FC236}">
                  <a16:creationId xmlns="" xmlns:a16="http://schemas.microsoft.com/office/drawing/2014/main" id="{7E8D95CD-794B-4531-A22A-53FE1AC231F3}"/>
                </a:ext>
              </a:extLst>
            </p:cNvPr>
            <p:cNvSpPr txBox="1"/>
            <p:nvPr/>
          </p:nvSpPr>
          <p:spPr>
            <a:xfrm>
              <a:off x="373858" y="1178900"/>
              <a:ext cx="756158" cy="5008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1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zh-TW" sz="2700" b="1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System</a:t>
              </a:r>
              <a:endParaRPr lang="zh-TW" altLang="en-US" sz="2700" b="1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endParaRPr>
            </a:p>
          </p:txBody>
        </p:sp>
      </p:grpSp>
      <p:grpSp>
        <p:nvGrpSpPr>
          <p:cNvPr id="6" name="群組 92">
            <a:extLst>
              <a:ext uri="{FF2B5EF4-FFF2-40B4-BE49-F238E27FC236}">
                <a16:creationId xmlns="" xmlns:a16="http://schemas.microsoft.com/office/drawing/2014/main" id="{5D78FBE8-7EF3-43E8-AF15-15223AEEAC98}"/>
              </a:ext>
            </a:extLst>
          </p:cNvPr>
          <p:cNvGrpSpPr/>
          <p:nvPr/>
        </p:nvGrpSpPr>
        <p:grpSpPr>
          <a:xfrm>
            <a:off x="2986005" y="3878956"/>
            <a:ext cx="1142863" cy="1114921"/>
            <a:chOff x="1447970" y="2149274"/>
            <a:chExt cx="708365" cy="708365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94" name="橢圓 93">
              <a:extLst>
                <a:ext uri="{FF2B5EF4-FFF2-40B4-BE49-F238E27FC236}">
                  <a16:creationId xmlns="" xmlns:a16="http://schemas.microsoft.com/office/drawing/2014/main" id="{368B9D7D-89A8-436C-8392-AC1B7F0DF5EC}"/>
                </a:ext>
              </a:extLst>
            </p:cNvPr>
            <p:cNvSpPr/>
            <p:nvPr/>
          </p:nvSpPr>
          <p:spPr>
            <a:xfrm>
              <a:off x="1447970" y="2149274"/>
              <a:ext cx="708365" cy="7083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</p:sp>
        <p:sp>
          <p:nvSpPr>
            <p:cNvPr id="95" name="橢圓 4">
              <a:extLst>
                <a:ext uri="{FF2B5EF4-FFF2-40B4-BE49-F238E27FC236}">
                  <a16:creationId xmlns="" xmlns:a16="http://schemas.microsoft.com/office/drawing/2014/main" id="{A23DC040-5C4D-4473-BCCE-49ECEC23B74A}"/>
                </a:ext>
              </a:extLst>
            </p:cNvPr>
            <p:cNvSpPr txBox="1"/>
            <p:nvPr/>
          </p:nvSpPr>
          <p:spPr>
            <a:xfrm>
              <a:off x="1488607" y="2217843"/>
              <a:ext cx="645363" cy="5008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1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zh-TW" sz="2700" b="1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Image</a:t>
              </a:r>
              <a:endParaRPr lang="zh-TW" altLang="en-US" sz="2700" b="1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2A30C996-8A02-42A2-8C75-0AE3F28E2085}"/>
              </a:ext>
            </a:extLst>
          </p:cNvPr>
          <p:cNvSpPr txBox="1"/>
          <p:nvPr/>
        </p:nvSpPr>
        <p:spPr>
          <a:xfrm>
            <a:off x="2834255" y="5813423"/>
            <a:ext cx="7168937" cy="830993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algn="ctr" defTabSz="914309">
              <a:defRPr/>
            </a:pPr>
            <a:r>
              <a:rPr lang="zh-TW" altLang="en-US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運用</a:t>
            </a:r>
            <a:r>
              <a:rPr lang="en-US" altLang="zh-TW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 QMC Centralize </a:t>
            </a:r>
            <a:r>
              <a:rPr lang="zh-TW" altLang="en-US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優勢，大</a:t>
            </a:r>
            <a:r>
              <a:rPr lang="en-US" altLang="zh-TW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PM</a:t>
            </a:r>
            <a:r>
              <a:rPr lang="zh-TW" altLang="en-US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掌握場域應用；</a:t>
            </a:r>
            <a:endParaRPr lang="en-US" altLang="zh-TW" sz="2400" b="1" dirty="0">
              <a:solidFill>
                <a:schemeClr val="bg2"/>
              </a:solidFill>
              <a:ea typeface="標楷體" panose="03000509000000000000" pitchFamily="65" charset="-120"/>
            </a:endParaRPr>
          </a:p>
          <a:p>
            <a:pPr algn="ctr" defTabSz="914309">
              <a:defRPr/>
            </a:pPr>
            <a:r>
              <a:rPr lang="zh-TW" altLang="en-US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結合</a:t>
            </a:r>
            <a:r>
              <a:rPr lang="en-US" altLang="zh-TW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PO/DO</a:t>
            </a:r>
            <a:r>
              <a:rPr lang="zh-TW" altLang="en-US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串聯合作，</a:t>
            </a:r>
            <a:r>
              <a:rPr lang="en-US" altLang="zh-TW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TM</a:t>
            </a:r>
            <a:r>
              <a:rPr lang="zh-TW" altLang="en-US" sz="2400" b="1" dirty="0">
                <a:solidFill>
                  <a:schemeClr val="bg2"/>
                </a:solidFill>
                <a:ea typeface="標楷體" panose="03000509000000000000" pitchFamily="65" charset="-120"/>
              </a:rPr>
              <a:t>技術支持，加速落地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="" xmlns:a16="http://schemas.microsoft.com/office/drawing/2014/main" id="{6CB916A6-F37B-475B-B3D1-4C06982FC988}"/>
              </a:ext>
            </a:extLst>
          </p:cNvPr>
          <p:cNvSpPr txBox="1"/>
          <p:nvPr/>
        </p:nvSpPr>
        <p:spPr>
          <a:xfrm>
            <a:off x="1943525" y="286007"/>
            <a:ext cx="8220189" cy="66678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 defTabSz="914286">
              <a:spcBef>
                <a:spcPts val="800"/>
              </a:spcBef>
              <a:defRPr/>
            </a:pPr>
            <a:r>
              <a:rPr lang="zh-TW" altLang="en-US" sz="3700" b="1" dirty="0">
                <a:ea typeface="標楷體" panose="03000509000000000000" pitchFamily="65" charset="-120"/>
                <a:cs typeface="Arial" panose="020B0604020202020204" pitchFamily="34" charset="0"/>
              </a:rPr>
              <a:t>組織變革、換檔再上</a:t>
            </a:r>
            <a:endParaRPr lang="zh-TW" altLang="en-US" sz="37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78" name="直線接點 77">
            <a:extLst>
              <a:ext uri="{FF2B5EF4-FFF2-40B4-BE49-F238E27FC236}">
                <a16:creationId xmlns="" xmlns:a16="http://schemas.microsoft.com/office/drawing/2014/main" id="{73068105-0351-4A77-A2EF-EA6AD9775F0B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4446" y="1004634"/>
            <a:ext cx="6421793" cy="18037"/>
          </a:xfrm>
          <a:prstGeom prst="line">
            <a:avLst/>
          </a:prstGeom>
          <a:ln w="762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群組 1">
            <a:extLst>
              <a:ext uri="{FF2B5EF4-FFF2-40B4-BE49-F238E27FC236}">
                <a16:creationId xmlns="" xmlns:a16="http://schemas.microsoft.com/office/drawing/2014/main" id="{5465DB06-7AA1-4FA8-8382-63F7DAAE2476}"/>
              </a:ext>
            </a:extLst>
          </p:cNvPr>
          <p:cNvGrpSpPr/>
          <p:nvPr/>
        </p:nvGrpSpPr>
        <p:grpSpPr>
          <a:xfrm>
            <a:off x="648793" y="1417619"/>
            <a:ext cx="2261103" cy="4175795"/>
            <a:chOff x="326091" y="1150761"/>
            <a:chExt cx="1695827" cy="3131846"/>
          </a:xfrm>
        </p:grpSpPr>
        <p:pic>
          <p:nvPicPr>
            <p:cNvPr id="5122" name="Picture 2" descr="國立臺灣大學- 维基百科，自由的百科全书">
              <a:extLst>
                <a:ext uri="{FF2B5EF4-FFF2-40B4-BE49-F238E27FC236}">
                  <a16:creationId xmlns="" xmlns:a16="http://schemas.microsoft.com/office/drawing/2014/main" id="{16328C42-5297-4AAD-A725-BC743467B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47" y="1935592"/>
              <a:ext cx="591478" cy="59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成功大學新聞中心- Home | Facebook">
              <a:extLst>
                <a:ext uri="{FF2B5EF4-FFF2-40B4-BE49-F238E27FC236}">
                  <a16:creationId xmlns="" xmlns:a16="http://schemas.microsoft.com/office/drawing/2014/main" id="{E6CADD86-CB8C-4A5C-BBA0-E23DCB102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91" y="1150761"/>
              <a:ext cx="728589" cy="728589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>
              <a:extLst>
                <a:ext uri="{FF2B5EF4-FFF2-40B4-BE49-F238E27FC236}">
                  <a16:creationId xmlns="" xmlns:a16="http://schemas.microsoft.com/office/drawing/2014/main" id="{95C2E3F7-7BF4-4825-877C-0ACD64C5C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7123" t="6350" r="7182" b="6455"/>
            <a:stretch/>
          </p:blipFill>
          <p:spPr>
            <a:xfrm>
              <a:off x="407285" y="3706485"/>
              <a:ext cx="566201" cy="57612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圖片 12">
              <a:extLst>
                <a:ext uri="{FF2B5EF4-FFF2-40B4-BE49-F238E27FC236}">
                  <a16:creationId xmlns="" xmlns:a16="http://schemas.microsoft.com/office/drawing/2014/main" id="{33FFAD39-89C9-4FA1-B607-32A282C38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748" y="3125210"/>
              <a:ext cx="569274" cy="561581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" name="文字方塊 14">
              <a:extLst>
                <a:ext uri="{FF2B5EF4-FFF2-40B4-BE49-F238E27FC236}">
                  <a16:creationId xmlns="" xmlns:a16="http://schemas.microsoft.com/office/drawing/2014/main" id="{9DAAB811-5446-4458-8E93-03FDC8F5AE0B}"/>
                </a:ext>
              </a:extLst>
            </p:cNvPr>
            <p:cNvSpPr txBox="1"/>
            <p:nvPr/>
          </p:nvSpPr>
          <p:spPr>
            <a:xfrm>
              <a:off x="960089" y="2750468"/>
              <a:ext cx="1061829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09">
                <a:defRPr/>
              </a:pPr>
              <a:r>
                <a:rPr lang="zh-TW" altLang="en-US" sz="2400" b="1" dirty="0">
                  <a:solidFill>
                    <a:srgbClr val="0000FF"/>
                  </a:solidFill>
                  <a:ea typeface="標楷體" panose="03000509000000000000" pitchFamily="65" charset="-120"/>
                </a:rPr>
                <a:t>產學合作</a:t>
              </a:r>
              <a:endParaRPr lang="en-US" altLang="zh-TW" sz="2400" b="1" dirty="0">
                <a:solidFill>
                  <a:srgbClr val="0000FF"/>
                </a:solidFill>
                <a:ea typeface="標楷體" panose="03000509000000000000" pitchFamily="65" charset="-120"/>
              </a:endParaRPr>
            </a:p>
            <a:p>
              <a:pPr defTabSz="914309">
                <a:defRPr/>
              </a:pPr>
              <a:r>
                <a:rPr lang="zh-TW" altLang="en-US" sz="2400" b="1" dirty="0">
                  <a:solidFill>
                    <a:srgbClr val="0000FF"/>
                  </a:solidFill>
                  <a:ea typeface="標楷體" panose="03000509000000000000" pitchFamily="65" charset="-120"/>
                </a:rPr>
                <a:t>深化技術</a:t>
              </a: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="" xmlns:a16="http://schemas.microsoft.com/office/drawing/2014/main" id="{3AA5874E-8F05-4C77-A458-FB08B2528220}"/>
                </a:ext>
              </a:extLst>
            </p:cNvPr>
            <p:cNvSpPr txBox="1"/>
            <p:nvPr/>
          </p:nvSpPr>
          <p:spPr>
            <a:xfrm>
              <a:off x="1013374" y="2115239"/>
              <a:ext cx="94641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09">
                <a:defRPr/>
              </a:pPr>
              <a:r>
                <a:rPr lang="zh-TW" altLang="en-US" sz="2100" b="1" dirty="0">
                  <a:solidFill>
                    <a:srgbClr val="FFFFFF"/>
                  </a:solidFill>
                  <a:ea typeface="標楷體" panose="03000509000000000000" pitchFamily="65" charset="-120"/>
                </a:rPr>
                <a:t>技術地圖</a:t>
              </a:r>
              <a:endParaRPr lang="en-US" altLang="zh-TW" sz="2100" b="1" dirty="0">
                <a:solidFill>
                  <a:srgbClr val="FFFFFF"/>
                </a:solidFill>
                <a:ea typeface="標楷體" panose="03000509000000000000" pitchFamily="65" charset="-120"/>
              </a:endParaRPr>
            </a:p>
            <a:p>
              <a:pPr defTabSz="914309">
                <a:defRPr/>
              </a:pPr>
              <a:r>
                <a:rPr lang="zh-TW" altLang="en-US" sz="2100" b="1" dirty="0">
                  <a:solidFill>
                    <a:srgbClr val="FFFFFF"/>
                  </a:solidFill>
                  <a:ea typeface="標楷體" panose="03000509000000000000" pitchFamily="65" charset="-120"/>
                </a:rPr>
                <a:t>引領方向</a:t>
              </a:r>
              <a:endParaRPr lang="en-US" altLang="zh-TW" sz="2100" b="1" dirty="0">
                <a:solidFill>
                  <a:srgbClr val="FFFFFF"/>
                </a:solidFill>
                <a:ea typeface="標楷體" panose="03000509000000000000" pitchFamily="65" charset="-120"/>
              </a:endParaRPr>
            </a:p>
          </p:txBody>
        </p:sp>
      </p:grpSp>
      <p:grpSp>
        <p:nvGrpSpPr>
          <p:cNvPr id="11" name="群組 38">
            <a:extLst>
              <a:ext uri="{FF2B5EF4-FFF2-40B4-BE49-F238E27FC236}">
                <a16:creationId xmlns="" xmlns:a16="http://schemas.microsoft.com/office/drawing/2014/main" id="{CBDA2799-2D9F-4D3A-B963-092E99EB0859}"/>
              </a:ext>
            </a:extLst>
          </p:cNvPr>
          <p:cNvGrpSpPr/>
          <p:nvPr/>
        </p:nvGrpSpPr>
        <p:grpSpPr>
          <a:xfrm>
            <a:off x="8057957" y="2686650"/>
            <a:ext cx="944487" cy="944487"/>
            <a:chOff x="1447970" y="2149274"/>
            <a:chExt cx="708365" cy="708365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81" name="橢圓 80">
              <a:extLst>
                <a:ext uri="{FF2B5EF4-FFF2-40B4-BE49-F238E27FC236}">
                  <a16:creationId xmlns="" xmlns:a16="http://schemas.microsoft.com/office/drawing/2014/main" id="{00DB35B5-FEEC-4EC5-B8EA-72E23DD294F9}"/>
                </a:ext>
              </a:extLst>
            </p:cNvPr>
            <p:cNvSpPr/>
            <p:nvPr/>
          </p:nvSpPr>
          <p:spPr>
            <a:xfrm>
              <a:off x="1447970" y="2149274"/>
              <a:ext cx="708365" cy="70836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</p:sp>
        <p:sp>
          <p:nvSpPr>
            <p:cNvPr id="82" name="橢圓 4">
              <a:extLst>
                <a:ext uri="{FF2B5EF4-FFF2-40B4-BE49-F238E27FC236}">
                  <a16:creationId xmlns="" xmlns:a16="http://schemas.microsoft.com/office/drawing/2014/main" id="{259DA78C-CB48-44CD-B931-D6863952E210}"/>
                </a:ext>
              </a:extLst>
            </p:cNvPr>
            <p:cNvSpPr txBox="1"/>
            <p:nvPr/>
          </p:nvSpPr>
          <p:spPr>
            <a:xfrm>
              <a:off x="1488607" y="2217843"/>
              <a:ext cx="645363" cy="5008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1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TW" altLang="en-US" sz="2700" b="1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產</a:t>
              </a:r>
            </a:p>
          </p:txBody>
        </p:sp>
      </p:grpSp>
      <p:sp>
        <p:nvSpPr>
          <p:cNvPr id="84" name="橢圓 83">
            <a:extLst>
              <a:ext uri="{FF2B5EF4-FFF2-40B4-BE49-F238E27FC236}">
                <a16:creationId xmlns="" xmlns:a16="http://schemas.microsoft.com/office/drawing/2014/main" id="{5C5A82D7-928E-46A6-922C-3E8BE8241660}"/>
              </a:ext>
            </a:extLst>
          </p:cNvPr>
          <p:cNvSpPr/>
          <p:nvPr/>
        </p:nvSpPr>
        <p:spPr>
          <a:xfrm>
            <a:off x="9448272" y="5076060"/>
            <a:ext cx="944487" cy="944487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</p:sp>
      <p:sp>
        <p:nvSpPr>
          <p:cNvPr id="85" name="橢圓 4">
            <a:extLst>
              <a:ext uri="{FF2B5EF4-FFF2-40B4-BE49-F238E27FC236}">
                <a16:creationId xmlns="" xmlns:a16="http://schemas.microsoft.com/office/drawing/2014/main" id="{FFD66878-2459-4940-8287-B20CD4F8C54C}"/>
              </a:ext>
            </a:extLst>
          </p:cNvPr>
          <p:cNvSpPr txBox="1"/>
          <p:nvPr/>
        </p:nvSpPr>
        <p:spPr>
          <a:xfrm>
            <a:off x="9548805" y="5222467"/>
            <a:ext cx="805714" cy="6678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18521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TW" altLang="en-US" sz="2700" b="1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rPr>
              <a:t>賦能</a:t>
            </a:r>
          </a:p>
        </p:txBody>
      </p:sp>
      <p:grpSp>
        <p:nvGrpSpPr>
          <p:cNvPr id="14" name="群組 45">
            <a:extLst>
              <a:ext uri="{FF2B5EF4-FFF2-40B4-BE49-F238E27FC236}">
                <a16:creationId xmlns="" xmlns:a16="http://schemas.microsoft.com/office/drawing/2014/main" id="{5EF995F2-E9EC-4EF3-9D27-508A5A7DB418}"/>
              </a:ext>
            </a:extLst>
          </p:cNvPr>
          <p:cNvGrpSpPr/>
          <p:nvPr/>
        </p:nvGrpSpPr>
        <p:grpSpPr>
          <a:xfrm>
            <a:off x="9328630" y="1288547"/>
            <a:ext cx="944487" cy="944487"/>
            <a:chOff x="1447970" y="1050"/>
            <a:chExt cx="708365" cy="708365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87" name="橢圓 86">
              <a:extLst>
                <a:ext uri="{FF2B5EF4-FFF2-40B4-BE49-F238E27FC236}">
                  <a16:creationId xmlns="" xmlns:a16="http://schemas.microsoft.com/office/drawing/2014/main" id="{6F7CCB69-81E7-4089-928F-DF708A7FD03E}"/>
                </a:ext>
              </a:extLst>
            </p:cNvPr>
            <p:cNvSpPr/>
            <p:nvPr/>
          </p:nvSpPr>
          <p:spPr>
            <a:xfrm>
              <a:off x="1447970" y="1050"/>
              <a:ext cx="708365" cy="708365"/>
            </a:xfrm>
            <a:prstGeom prst="ellipse">
              <a:avLst/>
            </a:prstGeom>
            <a:gradFill rotWithShape="1">
              <a:gsLst>
                <a:gs pos="0">
                  <a:schemeClr val="bg1">
                    <a:lumMod val="65000"/>
                  </a:schemeClr>
                </a:gs>
                <a:gs pos="80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</p:sp>
        <p:sp>
          <p:nvSpPr>
            <p:cNvPr id="88" name="橢圓 4">
              <a:extLst>
                <a:ext uri="{FF2B5EF4-FFF2-40B4-BE49-F238E27FC236}">
                  <a16:creationId xmlns="" xmlns:a16="http://schemas.microsoft.com/office/drawing/2014/main" id="{E2BFF8DE-D323-4691-9852-F9A9FBDD8542}"/>
                </a:ext>
              </a:extLst>
            </p:cNvPr>
            <p:cNvSpPr txBox="1"/>
            <p:nvPr/>
          </p:nvSpPr>
          <p:spPr>
            <a:xfrm>
              <a:off x="1551708" y="104788"/>
              <a:ext cx="500889" cy="5008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1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TW" altLang="en-US" sz="2700" b="1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設</a:t>
              </a:r>
            </a:p>
          </p:txBody>
        </p:sp>
      </p:grpSp>
      <p:grpSp>
        <p:nvGrpSpPr>
          <p:cNvPr id="17" name="群組 49">
            <a:extLst>
              <a:ext uri="{FF2B5EF4-FFF2-40B4-BE49-F238E27FC236}">
                <a16:creationId xmlns="" xmlns:a16="http://schemas.microsoft.com/office/drawing/2014/main" id="{4A28260C-349D-4B68-ABEC-079146535BE0}"/>
              </a:ext>
            </a:extLst>
          </p:cNvPr>
          <p:cNvGrpSpPr/>
          <p:nvPr/>
        </p:nvGrpSpPr>
        <p:grpSpPr>
          <a:xfrm>
            <a:off x="8624134" y="4530682"/>
            <a:ext cx="944487" cy="944487"/>
            <a:chOff x="1484066" y="13082"/>
            <a:chExt cx="708365" cy="708365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90" name="橢圓 89">
              <a:extLst>
                <a:ext uri="{FF2B5EF4-FFF2-40B4-BE49-F238E27FC236}">
                  <a16:creationId xmlns="" xmlns:a16="http://schemas.microsoft.com/office/drawing/2014/main" id="{0B279A28-A559-4559-AF5E-F52E1F044F2B}"/>
                </a:ext>
              </a:extLst>
            </p:cNvPr>
            <p:cNvSpPr/>
            <p:nvPr/>
          </p:nvSpPr>
          <p:spPr>
            <a:xfrm>
              <a:off x="1484066" y="13082"/>
              <a:ext cx="708365" cy="70836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</p:sp>
        <p:sp>
          <p:nvSpPr>
            <p:cNvPr id="91" name="橢圓 4">
              <a:extLst>
                <a:ext uri="{FF2B5EF4-FFF2-40B4-BE49-F238E27FC236}">
                  <a16:creationId xmlns="" xmlns:a16="http://schemas.microsoft.com/office/drawing/2014/main" id="{FA43358C-B9F1-49EA-865D-6A5D6BF858C8}"/>
                </a:ext>
              </a:extLst>
            </p:cNvPr>
            <p:cNvSpPr txBox="1"/>
            <p:nvPr/>
          </p:nvSpPr>
          <p:spPr>
            <a:xfrm>
              <a:off x="1551708" y="104788"/>
              <a:ext cx="588030" cy="5008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1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TW" altLang="en-US" sz="2700" b="1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經營</a:t>
              </a:r>
            </a:p>
          </p:txBody>
        </p:sp>
      </p:grpSp>
      <p:grpSp>
        <p:nvGrpSpPr>
          <p:cNvPr id="18" name="群組 52">
            <a:extLst>
              <a:ext uri="{FF2B5EF4-FFF2-40B4-BE49-F238E27FC236}">
                <a16:creationId xmlns="" xmlns:a16="http://schemas.microsoft.com/office/drawing/2014/main" id="{1BC0F903-6F2F-43EF-9652-1CDCE3B0EE86}"/>
              </a:ext>
            </a:extLst>
          </p:cNvPr>
          <p:cNvGrpSpPr/>
          <p:nvPr/>
        </p:nvGrpSpPr>
        <p:grpSpPr>
          <a:xfrm>
            <a:off x="8553876" y="1820025"/>
            <a:ext cx="944487" cy="944487"/>
            <a:chOff x="1447970" y="1050"/>
            <a:chExt cx="708365" cy="708365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96" name="橢圓 95">
              <a:extLst>
                <a:ext uri="{FF2B5EF4-FFF2-40B4-BE49-F238E27FC236}">
                  <a16:creationId xmlns="" xmlns:a16="http://schemas.microsoft.com/office/drawing/2014/main" id="{EC7E5DE1-AC0F-46EA-9EF0-838EF3E09B45}"/>
                </a:ext>
              </a:extLst>
            </p:cNvPr>
            <p:cNvSpPr/>
            <p:nvPr/>
          </p:nvSpPr>
          <p:spPr>
            <a:xfrm>
              <a:off x="1447970" y="1050"/>
              <a:ext cx="708365" cy="7083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</p:sp>
        <p:sp>
          <p:nvSpPr>
            <p:cNvPr id="97" name="橢圓 4">
              <a:extLst>
                <a:ext uri="{FF2B5EF4-FFF2-40B4-BE49-F238E27FC236}">
                  <a16:creationId xmlns="" xmlns:a16="http://schemas.microsoft.com/office/drawing/2014/main" id="{F792292A-B65B-41B3-80D7-46383D27507A}"/>
                </a:ext>
              </a:extLst>
            </p:cNvPr>
            <p:cNvSpPr txBox="1"/>
            <p:nvPr/>
          </p:nvSpPr>
          <p:spPr>
            <a:xfrm>
              <a:off x="1551708" y="104788"/>
              <a:ext cx="500889" cy="5008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1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TW" altLang="en-US" sz="2700" b="1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購</a:t>
              </a:r>
            </a:p>
          </p:txBody>
        </p:sp>
      </p:grpSp>
      <p:grpSp>
        <p:nvGrpSpPr>
          <p:cNvPr id="19" name="群組 66">
            <a:extLst>
              <a:ext uri="{FF2B5EF4-FFF2-40B4-BE49-F238E27FC236}">
                <a16:creationId xmlns="" xmlns:a16="http://schemas.microsoft.com/office/drawing/2014/main" id="{E56F6D49-24F6-4A97-9F14-525AA6684B74}"/>
              </a:ext>
            </a:extLst>
          </p:cNvPr>
          <p:cNvGrpSpPr/>
          <p:nvPr/>
        </p:nvGrpSpPr>
        <p:grpSpPr>
          <a:xfrm>
            <a:off x="8156792" y="3677990"/>
            <a:ext cx="944487" cy="944487"/>
            <a:chOff x="1447970" y="1050"/>
            <a:chExt cx="708365" cy="708365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99" name="橢圓 98">
              <a:extLst>
                <a:ext uri="{FF2B5EF4-FFF2-40B4-BE49-F238E27FC236}">
                  <a16:creationId xmlns="" xmlns:a16="http://schemas.microsoft.com/office/drawing/2014/main" id="{E2B0FE61-CC7B-4E8B-A458-29CEBB4D19BC}"/>
                </a:ext>
              </a:extLst>
            </p:cNvPr>
            <p:cNvSpPr/>
            <p:nvPr/>
          </p:nvSpPr>
          <p:spPr>
            <a:xfrm>
              <a:off x="1447970" y="1050"/>
              <a:ext cx="708365" cy="708365"/>
            </a:xfrm>
            <a:prstGeom prst="ellipse">
              <a:avLst/>
            </a:prstGeom>
            <a:gradFill rotWithShape="1">
              <a:gsLst>
                <a:gs pos="0">
                  <a:srgbClr val="FF9900"/>
                </a:gs>
                <a:gs pos="80000">
                  <a:srgbClr val="FF9900"/>
                </a:gs>
                <a:gs pos="100000">
                  <a:srgbClr val="FF990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</p:sp>
        <p:sp>
          <p:nvSpPr>
            <p:cNvPr id="100" name="橢圓 4">
              <a:extLst>
                <a:ext uri="{FF2B5EF4-FFF2-40B4-BE49-F238E27FC236}">
                  <a16:creationId xmlns="" xmlns:a16="http://schemas.microsoft.com/office/drawing/2014/main" id="{952791AE-19B2-43DD-BEF0-E0042FE9413E}"/>
                </a:ext>
              </a:extLst>
            </p:cNvPr>
            <p:cNvSpPr txBox="1"/>
            <p:nvPr/>
          </p:nvSpPr>
          <p:spPr>
            <a:xfrm>
              <a:off x="1551708" y="104788"/>
              <a:ext cx="500889" cy="500889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1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TW" altLang="en-US" sz="2700" b="1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標楷體" panose="03000509000000000000" pitchFamily="65" charset="-120"/>
                </a:rPr>
                <a:t>銷</a:t>
              </a:r>
            </a:p>
          </p:txBody>
        </p:sp>
      </p:grpSp>
      <p:grpSp>
        <p:nvGrpSpPr>
          <p:cNvPr id="20" name="群組 4">
            <a:extLst>
              <a:ext uri="{FF2B5EF4-FFF2-40B4-BE49-F238E27FC236}">
                <a16:creationId xmlns="" xmlns:a16="http://schemas.microsoft.com/office/drawing/2014/main" id="{6E94691C-10AA-4358-9B88-B25F009FDB4F}"/>
              </a:ext>
            </a:extLst>
          </p:cNvPr>
          <p:cNvGrpSpPr/>
          <p:nvPr/>
        </p:nvGrpSpPr>
        <p:grpSpPr>
          <a:xfrm>
            <a:off x="4205932" y="3170549"/>
            <a:ext cx="4018919" cy="2276799"/>
            <a:chOff x="2965494" y="2322547"/>
            <a:chExt cx="3367593" cy="1853427"/>
          </a:xfrm>
        </p:grpSpPr>
        <p:sp>
          <p:nvSpPr>
            <p:cNvPr id="115" name="文字方塊 114">
              <a:extLst>
                <a:ext uri="{FF2B5EF4-FFF2-40B4-BE49-F238E27FC236}">
                  <a16:creationId xmlns="" xmlns:a16="http://schemas.microsoft.com/office/drawing/2014/main" id="{4D67BC71-C587-4604-B129-8A9EA985355C}"/>
                </a:ext>
              </a:extLst>
            </p:cNvPr>
            <p:cNvSpPr txBox="1"/>
            <p:nvPr/>
          </p:nvSpPr>
          <p:spPr>
            <a:xfrm>
              <a:off x="3705267" y="3198847"/>
              <a:ext cx="1863956" cy="977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9080">
                <a:defRPr/>
              </a:pPr>
              <a:r>
                <a:rPr lang="zh-TW" altLang="en-US" sz="2400" b="1" dirty="0">
                  <a:solidFill>
                    <a:srgbClr val="FFFFFF"/>
                  </a:solidFill>
                  <a:ea typeface="標楷體" panose="03000509000000000000" pitchFamily="65" charset="-120"/>
                  <a:cs typeface="Arial" pitchFamily="34" charset="0"/>
                  <a:sym typeface="微軟正黑體" panose="020B0604030504040204" pitchFamily="34" charset="-120"/>
                </a:rPr>
                <a:t>充分溝通合作</a:t>
              </a:r>
              <a:endParaRPr lang="en-US" altLang="zh-TW" sz="2400" b="1" dirty="0">
                <a:solidFill>
                  <a:srgbClr val="FFFFFF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endParaRPr>
            </a:p>
            <a:p>
              <a:pPr algn="ctr" defTabSz="1219080">
                <a:defRPr/>
              </a:pPr>
              <a:r>
                <a:rPr lang="zh-TW" altLang="en-US" sz="2400" b="1" dirty="0">
                  <a:solidFill>
                    <a:srgbClr val="FFFFFF"/>
                  </a:solidFill>
                  <a:ea typeface="標楷體" panose="03000509000000000000" pitchFamily="65" charset="-120"/>
                  <a:cs typeface="Arial" pitchFamily="34" charset="0"/>
                  <a:sym typeface="微軟正黑體" panose="020B0604030504040204" pitchFamily="34" charset="-120"/>
                </a:rPr>
                <a:t>掌握技術能耐</a:t>
              </a:r>
              <a:endParaRPr lang="en-US" altLang="zh-TW" sz="2400" b="1" dirty="0">
                <a:solidFill>
                  <a:srgbClr val="FFFFFF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endParaRPr>
            </a:p>
            <a:p>
              <a:pPr algn="ctr" defTabSz="1219080">
                <a:defRPr/>
              </a:pPr>
              <a:r>
                <a:rPr lang="zh-TW" altLang="en-US" sz="2400" b="1" dirty="0">
                  <a:solidFill>
                    <a:srgbClr val="FFFFFF"/>
                  </a:solidFill>
                  <a:ea typeface="標楷體" panose="03000509000000000000" pitchFamily="65" charset="-120"/>
                  <a:cs typeface="Arial" pitchFamily="34" charset="0"/>
                  <a:sym typeface="微軟正黑體" panose="020B0604030504040204" pitchFamily="34" charset="-120"/>
                </a:rPr>
                <a:t>加速專案落地</a:t>
              </a:r>
              <a:endParaRPr lang="zh-TW" altLang="en-US" sz="2400" dirty="0">
                <a:solidFill>
                  <a:srgbClr val="FFFFFF"/>
                </a:solidFill>
                <a:ea typeface="標楷體" panose="03000509000000000000" pitchFamily="65" charset="-120"/>
              </a:endParaRPr>
            </a:p>
          </p:txBody>
        </p:sp>
        <p:grpSp>
          <p:nvGrpSpPr>
            <p:cNvPr id="21" name="群組 3">
              <a:extLst>
                <a:ext uri="{FF2B5EF4-FFF2-40B4-BE49-F238E27FC236}">
                  <a16:creationId xmlns="" xmlns:a16="http://schemas.microsoft.com/office/drawing/2014/main" id="{7DAD9295-BC3C-4535-88C8-CE0D68100E26}"/>
                </a:ext>
              </a:extLst>
            </p:cNvPr>
            <p:cNvGrpSpPr/>
            <p:nvPr/>
          </p:nvGrpSpPr>
          <p:grpSpPr>
            <a:xfrm>
              <a:off x="2965494" y="2322547"/>
              <a:ext cx="3367593" cy="876300"/>
              <a:chOff x="2965494" y="2322547"/>
              <a:chExt cx="3367593" cy="876300"/>
            </a:xfrm>
          </p:grpSpPr>
          <p:sp>
            <p:nvSpPr>
              <p:cNvPr id="114" name="Oval 24">
                <a:extLst>
                  <a:ext uri="{FF2B5EF4-FFF2-40B4-BE49-F238E27FC236}">
                    <a16:creationId xmlns="" xmlns:a16="http://schemas.microsoft.com/office/drawing/2014/main" id="{38E3EC60-E3B1-4B35-8A6D-C4351BA36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8027" y="2322547"/>
                <a:ext cx="1875060" cy="876300"/>
              </a:xfrm>
              <a:prstGeom prst="ellipse">
                <a:avLst/>
              </a:prstGeom>
              <a:gradFill rotWithShape="1">
                <a:gsLst>
                  <a:gs pos="0">
                    <a:srgbClr val="33CCFF">
                      <a:alpha val="60000"/>
                    </a:srgbClr>
                  </a:gs>
                  <a:gs pos="100000">
                    <a:srgbClr val="33CCFF">
                      <a:gamma/>
                      <a:shade val="46275"/>
                      <a:invGamma/>
                      <a:alpha val="70000"/>
                    </a:srgbClr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defTabSz="914309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2400" b="1" dirty="0">
                    <a:solidFill>
                      <a:srgbClr val="FFFFFF"/>
                    </a:solidFill>
                    <a:ea typeface="標楷體" panose="03000509000000000000" pitchFamily="65" charset="-120"/>
                  </a:rPr>
                  <a:t>Domain</a:t>
                </a:r>
              </a:p>
              <a:p>
                <a:pPr algn="ctr" defTabSz="914309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2400" b="1" dirty="0">
                    <a:solidFill>
                      <a:srgbClr val="FFFFFF"/>
                    </a:solidFill>
                    <a:ea typeface="標楷體" panose="03000509000000000000" pitchFamily="65" charset="-120"/>
                  </a:rPr>
                  <a:t>Owner</a:t>
                </a:r>
                <a:endParaRPr kumimoji="1" lang="en-US" altLang="ko-KR" sz="2400" b="1" dirty="0">
                  <a:solidFill>
                    <a:srgbClr val="FFFFFF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113" name="Oval 23">
                <a:extLst>
                  <a:ext uri="{FF2B5EF4-FFF2-40B4-BE49-F238E27FC236}">
                    <a16:creationId xmlns="" xmlns:a16="http://schemas.microsoft.com/office/drawing/2014/main" id="{E16C42AB-4EF2-47CA-B9A8-ADE6867E2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494" y="2322547"/>
                <a:ext cx="1779608" cy="870746"/>
              </a:xfrm>
              <a:prstGeom prst="ellipse">
                <a:avLst/>
              </a:prstGeom>
              <a:gradFill rotWithShape="1">
                <a:gsLst>
                  <a:gs pos="0">
                    <a:srgbClr val="33CCFF">
                      <a:alpha val="70000"/>
                    </a:srgbClr>
                  </a:gs>
                  <a:gs pos="100000">
                    <a:srgbClr val="33CCFF">
                      <a:gamma/>
                      <a:shade val="46275"/>
                      <a:invGamma/>
                      <a:alpha val="60000"/>
                    </a:srgbClr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defTabSz="914309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TW" sz="2400" b="1" dirty="0">
                    <a:solidFill>
                      <a:srgbClr val="FFFFFF"/>
                    </a:solidFill>
                    <a:ea typeface="標楷體" panose="03000509000000000000" pitchFamily="65" charset="-120"/>
                  </a:rPr>
                  <a:t>Product</a:t>
                </a:r>
              </a:p>
              <a:p>
                <a:pPr algn="ctr" defTabSz="914309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solidFill>
                      <a:srgbClr val="FFFFFF"/>
                    </a:solidFill>
                    <a:ea typeface="標楷體" panose="03000509000000000000" pitchFamily="65" charset="-120"/>
                  </a:rPr>
                  <a:t>Owner</a:t>
                </a:r>
              </a:p>
            </p:txBody>
          </p:sp>
        </p:grpSp>
      </p:grpSp>
      <p:grpSp>
        <p:nvGrpSpPr>
          <p:cNvPr id="22" name="群組 7">
            <a:extLst>
              <a:ext uri="{FF2B5EF4-FFF2-40B4-BE49-F238E27FC236}">
                <a16:creationId xmlns="" xmlns:a16="http://schemas.microsoft.com/office/drawing/2014/main" id="{50C75F6C-6EBA-4E0E-83C4-4C2AA7C1B1AA}"/>
              </a:ext>
            </a:extLst>
          </p:cNvPr>
          <p:cNvGrpSpPr/>
          <p:nvPr/>
        </p:nvGrpSpPr>
        <p:grpSpPr>
          <a:xfrm>
            <a:off x="9025065" y="1689414"/>
            <a:ext cx="2661843" cy="4302339"/>
            <a:chOff x="6608293" y="1354607"/>
            <a:chExt cx="1996382" cy="3226753"/>
          </a:xfrm>
        </p:grpSpPr>
        <p:sp>
          <p:nvSpPr>
            <p:cNvPr id="105" name="文字方塊 104">
              <a:extLst>
                <a:ext uri="{FF2B5EF4-FFF2-40B4-BE49-F238E27FC236}">
                  <a16:creationId xmlns="" xmlns:a16="http://schemas.microsoft.com/office/drawing/2014/main" id="{5B741941-DD8C-4879-9CC9-E4651C91D68B}"/>
                </a:ext>
              </a:extLst>
            </p:cNvPr>
            <p:cNvSpPr txBox="1"/>
            <p:nvPr/>
          </p:nvSpPr>
          <p:spPr>
            <a:xfrm>
              <a:off x="6608293" y="2565021"/>
              <a:ext cx="869469" cy="288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09">
                <a:defRPr/>
              </a:pPr>
              <a:r>
                <a:rPr lang="zh-TW" altLang="en-US" b="1" u="sng" dirty="0">
                  <a:solidFill>
                    <a:srgbClr val="FFFF00"/>
                  </a:solidFill>
                  <a:ea typeface="標楷體" panose="03000509000000000000" pitchFamily="65" charset="-120"/>
                </a:rPr>
                <a:t>智慧排程</a:t>
              </a:r>
            </a:p>
          </p:txBody>
        </p:sp>
        <p:grpSp>
          <p:nvGrpSpPr>
            <p:cNvPr id="23" name="群組 5">
              <a:extLst>
                <a:ext uri="{FF2B5EF4-FFF2-40B4-BE49-F238E27FC236}">
                  <a16:creationId xmlns="" xmlns:a16="http://schemas.microsoft.com/office/drawing/2014/main" id="{1644AD9B-EAD0-4EF7-9FB2-D5508317E9EC}"/>
                </a:ext>
              </a:extLst>
            </p:cNvPr>
            <p:cNvGrpSpPr/>
            <p:nvPr/>
          </p:nvGrpSpPr>
          <p:grpSpPr>
            <a:xfrm>
              <a:off x="6724969" y="1354607"/>
              <a:ext cx="1879706" cy="3226753"/>
              <a:chOff x="6724969" y="1354607"/>
              <a:chExt cx="1879706" cy="3226753"/>
            </a:xfrm>
          </p:grpSpPr>
          <p:sp>
            <p:nvSpPr>
              <p:cNvPr id="101" name="文字方塊 100">
                <a:extLst>
                  <a:ext uri="{FF2B5EF4-FFF2-40B4-BE49-F238E27FC236}">
                    <a16:creationId xmlns="" xmlns:a16="http://schemas.microsoft.com/office/drawing/2014/main" id="{CA552F6A-A880-41FC-A1E7-BB9CD065307F}"/>
                  </a:ext>
                </a:extLst>
              </p:cNvPr>
              <p:cNvSpPr txBox="1"/>
              <p:nvPr/>
            </p:nvSpPr>
            <p:spPr>
              <a:xfrm>
                <a:off x="7580646" y="1354607"/>
                <a:ext cx="919963" cy="288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09">
                  <a:defRPr/>
                </a:pP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研發</a:t>
                </a:r>
                <a:r>
                  <a:rPr lang="en-US" altLang="zh-TW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/</a:t>
                </a: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設計</a:t>
                </a:r>
              </a:p>
            </p:txBody>
          </p:sp>
          <p:sp>
            <p:nvSpPr>
              <p:cNvPr id="102" name="文字方塊 101">
                <a:extLst>
                  <a:ext uri="{FF2B5EF4-FFF2-40B4-BE49-F238E27FC236}">
                    <a16:creationId xmlns="" xmlns:a16="http://schemas.microsoft.com/office/drawing/2014/main" id="{D0B58E78-0FEC-465D-A6F8-0D8F49E825B1}"/>
                  </a:ext>
                </a:extLst>
              </p:cNvPr>
              <p:cNvSpPr txBox="1"/>
              <p:nvPr/>
            </p:nvSpPr>
            <p:spPr>
              <a:xfrm>
                <a:off x="6921882" y="1795509"/>
                <a:ext cx="919963" cy="288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09">
                  <a:defRPr/>
                </a:pP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採購</a:t>
                </a:r>
                <a:r>
                  <a:rPr lang="en-US" altLang="zh-TW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/</a:t>
                </a: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來料</a:t>
                </a:r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="" xmlns:a16="http://schemas.microsoft.com/office/drawing/2014/main" id="{AFF4C899-5364-460A-BCB0-2D059AA572C4}"/>
                  </a:ext>
                </a:extLst>
              </p:cNvPr>
              <p:cNvSpPr txBox="1"/>
              <p:nvPr/>
            </p:nvSpPr>
            <p:spPr>
              <a:xfrm>
                <a:off x="6733979" y="2147197"/>
                <a:ext cx="919963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09">
                  <a:defRPr/>
                </a:pP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製造</a:t>
                </a:r>
                <a:r>
                  <a:rPr lang="en-US" altLang="zh-TW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/</a:t>
                </a: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整合</a:t>
                </a:r>
                <a:endParaRPr lang="en-US" altLang="zh-TW" b="1" u="sng" dirty="0">
                  <a:solidFill>
                    <a:srgbClr val="FFFF00"/>
                  </a:solidFill>
                  <a:ea typeface="標楷體" panose="03000509000000000000" pitchFamily="65" charset="-120"/>
                </a:endParaRPr>
              </a:p>
              <a:p>
                <a:pPr defTabSz="914309">
                  <a:defRPr/>
                </a:pP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知識圖譜</a:t>
                </a:r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="" xmlns:a16="http://schemas.microsoft.com/office/drawing/2014/main" id="{F3929687-C0BF-4BE5-A56F-90AB7BBB20E7}"/>
                  </a:ext>
                </a:extLst>
              </p:cNvPr>
              <p:cNvSpPr txBox="1"/>
              <p:nvPr/>
            </p:nvSpPr>
            <p:spPr>
              <a:xfrm>
                <a:off x="6724969" y="2987043"/>
                <a:ext cx="869469" cy="288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09">
                  <a:defRPr/>
                </a:pP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商業情資</a:t>
                </a:r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="" xmlns:a16="http://schemas.microsoft.com/office/drawing/2014/main" id="{918CD99C-E58C-4C24-AC68-B1EDF2C9186B}"/>
                  </a:ext>
                </a:extLst>
              </p:cNvPr>
              <p:cNvSpPr txBox="1"/>
              <p:nvPr/>
            </p:nvSpPr>
            <p:spPr>
              <a:xfrm>
                <a:off x="7121576" y="3562060"/>
                <a:ext cx="869469" cy="288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09">
                  <a:defRPr/>
                </a:pP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智慧安防</a:t>
                </a:r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="" xmlns:a16="http://schemas.microsoft.com/office/drawing/2014/main" id="{1BB158A3-AC6F-439D-8F0B-F6F1902FD7C4}"/>
                  </a:ext>
                </a:extLst>
              </p:cNvPr>
              <p:cNvSpPr txBox="1"/>
              <p:nvPr/>
            </p:nvSpPr>
            <p:spPr>
              <a:xfrm>
                <a:off x="7020739" y="3364918"/>
                <a:ext cx="869469" cy="288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09">
                  <a:defRPr/>
                </a:pP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公司經管</a:t>
                </a:r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="" xmlns:a16="http://schemas.microsoft.com/office/drawing/2014/main" id="{DB46482A-C6EC-4D2B-9ACB-39286D090513}"/>
                  </a:ext>
                </a:extLst>
              </p:cNvPr>
              <p:cNvSpPr txBox="1"/>
              <p:nvPr/>
            </p:nvSpPr>
            <p:spPr>
              <a:xfrm>
                <a:off x="7586336" y="2059800"/>
                <a:ext cx="94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09">
                  <a:defRPr/>
                </a:pPr>
                <a:r>
                  <a:rPr lang="zh-TW" altLang="en-US" sz="2100" b="1" dirty="0">
                    <a:solidFill>
                      <a:srgbClr val="FFFFFF"/>
                    </a:solidFill>
                    <a:ea typeface="標楷體" panose="03000509000000000000" pitchFamily="65" charset="-120"/>
                  </a:rPr>
                  <a:t>場域開發</a:t>
                </a:r>
                <a:endParaRPr lang="en-US" altLang="zh-TW" sz="2100" b="1" dirty="0">
                  <a:solidFill>
                    <a:srgbClr val="FFFFFF"/>
                  </a:solidFill>
                  <a:ea typeface="標楷體" panose="03000509000000000000" pitchFamily="65" charset="-120"/>
                </a:endParaRPr>
              </a:p>
              <a:p>
                <a:pPr defTabSz="914309">
                  <a:defRPr/>
                </a:pPr>
                <a:r>
                  <a:rPr lang="zh-TW" altLang="en-US" sz="2100" b="1" dirty="0">
                    <a:solidFill>
                      <a:srgbClr val="FFFFFF"/>
                    </a:solidFill>
                    <a:ea typeface="標楷體" panose="03000509000000000000" pitchFamily="65" charset="-120"/>
                  </a:rPr>
                  <a:t>技領價值</a:t>
                </a:r>
                <a:endParaRPr lang="en-US" altLang="zh-TW" sz="2100" b="1" dirty="0">
                  <a:solidFill>
                    <a:srgbClr val="FFFFFF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="" xmlns:a16="http://schemas.microsoft.com/office/drawing/2014/main" id="{F2F7DF2F-FBEB-44D5-AA7B-FF385DB09826}"/>
                  </a:ext>
                </a:extLst>
              </p:cNvPr>
              <p:cNvSpPr txBox="1"/>
              <p:nvPr/>
            </p:nvSpPr>
            <p:spPr>
              <a:xfrm>
                <a:off x="7701864" y="3854238"/>
                <a:ext cx="902811" cy="727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09">
                  <a:defRPr/>
                </a:pP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睿生</a:t>
                </a:r>
                <a:endParaRPr lang="en-US" altLang="zh-TW" b="1" u="sng" dirty="0">
                  <a:solidFill>
                    <a:srgbClr val="FFFF00"/>
                  </a:solidFill>
                  <a:ea typeface="標楷體" panose="03000509000000000000" pitchFamily="65" charset="-120"/>
                </a:endParaRPr>
              </a:p>
              <a:p>
                <a:pPr defTabSz="914309">
                  <a:defRPr/>
                </a:pPr>
                <a:r>
                  <a:rPr lang="zh-TW" altLang="en-US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供應商</a:t>
                </a:r>
                <a:r>
                  <a:rPr lang="en-US" altLang="zh-TW" b="1" u="sng" dirty="0">
                    <a:solidFill>
                      <a:srgbClr val="FFFF00"/>
                    </a:solidFill>
                    <a:ea typeface="標楷體" panose="03000509000000000000" pitchFamily="65" charset="-120"/>
                  </a:rPr>
                  <a:t>….</a:t>
                </a:r>
                <a:endParaRPr lang="zh-TW" altLang="en-US" b="1" u="sng" dirty="0">
                  <a:solidFill>
                    <a:srgbClr val="FFFF00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67" name="文字方塊 66">
                <a:extLst>
                  <a:ext uri="{FF2B5EF4-FFF2-40B4-BE49-F238E27FC236}">
                    <a16:creationId xmlns="" xmlns:a16="http://schemas.microsoft.com/office/drawing/2014/main" id="{9C42DF42-DEC1-4B88-A797-3BECB6A2EF72}"/>
                  </a:ext>
                </a:extLst>
              </p:cNvPr>
              <p:cNvSpPr txBox="1"/>
              <p:nvPr/>
            </p:nvSpPr>
            <p:spPr>
              <a:xfrm>
                <a:off x="7483743" y="2713171"/>
                <a:ext cx="1061828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09">
                  <a:defRPr/>
                </a:pPr>
                <a:r>
                  <a:rPr lang="zh-TW" altLang="en-US" sz="2400" b="1" dirty="0">
                    <a:solidFill>
                      <a:srgbClr val="C00000"/>
                    </a:solidFill>
                    <a:ea typeface="標楷體" panose="03000509000000000000" pitchFamily="65" charset="-120"/>
                  </a:rPr>
                  <a:t>專案落地</a:t>
                </a:r>
                <a:endParaRPr lang="en-US" altLang="zh-TW" sz="2400" b="1" dirty="0">
                  <a:solidFill>
                    <a:srgbClr val="C00000"/>
                  </a:solidFill>
                  <a:ea typeface="標楷體" panose="03000509000000000000" pitchFamily="65" charset="-120"/>
                </a:endParaRPr>
              </a:p>
              <a:p>
                <a:pPr defTabSz="914309">
                  <a:defRPr/>
                </a:pPr>
                <a:r>
                  <a:rPr lang="zh-TW" altLang="en-US" sz="2400" b="1" dirty="0">
                    <a:solidFill>
                      <a:srgbClr val="C00000"/>
                    </a:solidFill>
                    <a:ea typeface="標楷體" panose="03000509000000000000" pitchFamily="65" charset="-120"/>
                  </a:rPr>
                  <a:t>擴大戰果</a:t>
                </a:r>
              </a:p>
            </p:txBody>
          </p:sp>
        </p:grpSp>
      </p:grpSp>
      <p:pic>
        <p:nvPicPr>
          <p:cNvPr id="71" name="Picture 2" descr="陽明交大新logo「NYCU」亮相　融合陽明Y和交大C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777" t="39543" r="62720" b="39457"/>
          <a:stretch/>
        </p:blipFill>
        <p:spPr bwMode="auto">
          <a:xfrm>
            <a:off x="757626" y="3290501"/>
            <a:ext cx="754361" cy="697708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9E6C-8983-4AE3-B71B-04C4B19E4B3C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45064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群組 66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74" name="矩形 73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2D781DF-6B98-4D1F-8DDB-708CD48F0CE4}"/>
              </a:ext>
            </a:extLst>
          </p:cNvPr>
          <p:cNvSpPr/>
          <p:nvPr/>
        </p:nvSpPr>
        <p:spPr>
          <a:xfrm>
            <a:off x="3576286" y="2929123"/>
            <a:ext cx="1147103" cy="58477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1219170">
              <a:defRPr/>
            </a:pPr>
            <a:r>
              <a:rPr lang="en-US" altLang="zh-TW" sz="1500" dirty="0">
                <a:solidFill>
                  <a:prstClr val="black"/>
                </a:solidFill>
                <a:ea typeface="標楷體" panose="03000509000000000000" pitchFamily="65" charset="-120"/>
              </a:rPr>
              <a:t>Diagnostic</a:t>
            </a:r>
          </a:p>
          <a:p>
            <a:pPr defTabSz="1219170">
              <a:defRPr/>
            </a:pPr>
            <a:r>
              <a:rPr lang="en-US" altLang="zh-TW" sz="1500" dirty="0">
                <a:solidFill>
                  <a:srgbClr val="202124"/>
                </a:solidFill>
                <a:ea typeface="標楷體" panose="03000509000000000000" pitchFamily="65" charset="-120"/>
              </a:rPr>
              <a:t>analytics</a:t>
            </a:r>
            <a:endParaRPr lang="zh-TW" altLang="en-US" sz="1500" dirty="0">
              <a:solidFill>
                <a:prstClr val="black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E2FA086-13A0-4AE8-A347-F4B2C924BD84}"/>
              </a:ext>
            </a:extLst>
          </p:cNvPr>
          <p:cNvSpPr/>
          <p:nvPr/>
        </p:nvSpPr>
        <p:spPr>
          <a:xfrm>
            <a:off x="3556557" y="3493642"/>
            <a:ext cx="1200002" cy="58477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1219170">
              <a:defRPr/>
            </a:pPr>
            <a:r>
              <a:rPr lang="en-US" altLang="zh-TW" sz="1500" dirty="0">
                <a:solidFill>
                  <a:prstClr val="black"/>
                </a:solidFill>
                <a:ea typeface="標楷體" panose="03000509000000000000" pitchFamily="65" charset="-120"/>
              </a:rPr>
              <a:t>Descriptive</a:t>
            </a:r>
          </a:p>
          <a:p>
            <a:pPr defTabSz="1219170">
              <a:defRPr/>
            </a:pPr>
            <a:r>
              <a:rPr lang="en-US" altLang="zh-TW" sz="1500" dirty="0">
                <a:solidFill>
                  <a:srgbClr val="202124"/>
                </a:solidFill>
                <a:ea typeface="標楷體" panose="03000509000000000000" pitchFamily="65" charset="-120"/>
              </a:rPr>
              <a:t>analytics</a:t>
            </a:r>
            <a:endParaRPr lang="zh-TW" altLang="en-US" sz="1500" dirty="0">
              <a:solidFill>
                <a:prstClr val="black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804EF7FD-3921-4344-ABD2-75DA4A693022}"/>
              </a:ext>
            </a:extLst>
          </p:cNvPr>
          <p:cNvSpPr/>
          <p:nvPr/>
        </p:nvSpPr>
        <p:spPr>
          <a:xfrm>
            <a:off x="3553018" y="2276067"/>
            <a:ext cx="1145500" cy="58477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1219170">
              <a:defRPr/>
            </a:pPr>
            <a:r>
              <a:rPr lang="en-US" altLang="zh-TW" sz="1500" dirty="0">
                <a:solidFill>
                  <a:prstClr val="black"/>
                </a:solidFill>
                <a:ea typeface="標楷體" panose="03000509000000000000" pitchFamily="65" charset="-120"/>
              </a:rPr>
              <a:t>Predictive</a:t>
            </a:r>
            <a:r>
              <a:rPr lang="zh-TW" altLang="en-US" sz="1500" dirty="0">
                <a:solidFill>
                  <a:prstClr val="black"/>
                </a:solidFill>
                <a:ea typeface="標楷體" panose="03000509000000000000" pitchFamily="65" charset="-120"/>
              </a:rPr>
              <a:t> </a:t>
            </a:r>
            <a:endParaRPr lang="en-US" altLang="zh-TW" sz="1500" dirty="0">
              <a:solidFill>
                <a:prstClr val="black"/>
              </a:solidFill>
              <a:ea typeface="標楷體" panose="03000509000000000000" pitchFamily="65" charset="-120"/>
            </a:endParaRPr>
          </a:p>
          <a:p>
            <a:pPr defTabSz="1219170">
              <a:defRPr/>
            </a:pPr>
            <a:r>
              <a:rPr lang="en-US" altLang="zh-TW" sz="1500" dirty="0">
                <a:solidFill>
                  <a:srgbClr val="202124"/>
                </a:solidFill>
                <a:ea typeface="標楷體" panose="03000509000000000000" pitchFamily="65" charset="-120"/>
              </a:rPr>
              <a:t>analytics</a:t>
            </a:r>
            <a:endParaRPr lang="zh-TW" altLang="en-US" sz="1500" dirty="0">
              <a:solidFill>
                <a:prstClr val="black"/>
              </a:solidFill>
              <a:ea typeface="標楷體" panose="03000509000000000000" pitchFamily="65" charset="-120"/>
            </a:endParaRPr>
          </a:p>
        </p:txBody>
      </p:sp>
      <p:sp>
        <p:nvSpPr>
          <p:cNvPr id="66" name="平行四邊形 65">
            <a:extLst>
              <a:ext uri="{FF2B5EF4-FFF2-40B4-BE49-F238E27FC236}">
                <a16:creationId xmlns:a16="http://schemas.microsoft.com/office/drawing/2014/main" xmlns="" id="{00B9217D-4B95-41AA-9CF2-17D8D39447B0}"/>
              </a:ext>
            </a:extLst>
          </p:cNvPr>
          <p:cNvSpPr/>
          <p:nvPr/>
        </p:nvSpPr>
        <p:spPr>
          <a:xfrm>
            <a:off x="3333290" y="4420608"/>
            <a:ext cx="5563308" cy="1483813"/>
          </a:xfrm>
          <a:prstGeom prst="parallelogram">
            <a:avLst>
              <a:gd name="adj" fmla="val 97694"/>
            </a:avLst>
          </a:prstGeom>
          <a:noFill/>
          <a:ln w="603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>
              <a:defRPr/>
            </a:pPr>
            <a:endParaRPr lang="zh-TW" altLang="en-US" sz="1800" dirty="0">
              <a:solidFill>
                <a:prstClr val="white"/>
              </a:solidFill>
              <a:ea typeface="標楷體" panose="03000509000000000000" pitchFamily="65" charset="-120"/>
            </a:endParaRPr>
          </a:p>
        </p:txBody>
      </p:sp>
      <p:sp>
        <p:nvSpPr>
          <p:cNvPr id="46" name="文字方塊 25">
            <a:extLst>
              <a:ext uri="{FF2B5EF4-FFF2-40B4-BE49-F238E27FC236}">
                <a16:creationId xmlns:a16="http://schemas.microsoft.com/office/drawing/2014/main" xmlns="" id="{B49FE781-8E43-433F-B4A4-D775B2FCB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16" y="418339"/>
            <a:ext cx="9197339" cy="69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ctr" defTabSz="1219170">
              <a:defRPr/>
            </a:pPr>
            <a:r>
              <a:rPr lang="zh-TW" altLang="en-US" sz="3600" b="1" dirty="0">
                <a:solidFill>
                  <a:schemeClr val="bg2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獨創</a:t>
            </a:r>
            <a:r>
              <a:rPr lang="zh-TW" altLang="en-US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的智能化推進策略</a:t>
            </a:r>
            <a:r>
              <a:rPr lang="en-US" altLang="zh-TW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-</a:t>
            </a:r>
            <a:r>
              <a:rPr lang="zh-TW" altLang="en-US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chemeClr val="bg2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三個軸</a:t>
            </a:r>
            <a:r>
              <a:rPr lang="zh-TW" altLang="en-US" sz="3600" b="1" dirty="0" smtClean="0">
                <a:solidFill>
                  <a:schemeClr val="bg2"/>
                </a:solidFill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向</a:t>
            </a:r>
            <a:endParaRPr lang="en-US" altLang="zh-TW" sz="3600" b="1" dirty="0">
              <a:solidFill>
                <a:schemeClr val="bg2"/>
              </a:solidFill>
              <a:ea typeface="標楷體" panose="03000509000000000000" pitchFamily="65" charset="-120"/>
              <a:cs typeface="Arial" pitchFamily="34" charset="0"/>
              <a:sym typeface="微軟正黑體" panose="020B0604030504040204" pitchFamily="34" charset="-120"/>
            </a:endParaRPr>
          </a:p>
        </p:txBody>
      </p:sp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xmlns="" id="{0001DE63-085A-4722-BEA5-C45D57C3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87403586"/>
              </p:ext>
            </p:extLst>
          </p:nvPr>
        </p:nvGraphicFramePr>
        <p:xfrm>
          <a:off x="4768005" y="1951935"/>
          <a:ext cx="4128592" cy="246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148">
                  <a:extLst>
                    <a:ext uri="{9D8B030D-6E8A-4147-A177-3AD203B41FA5}">
                      <a16:colId xmlns:a16="http://schemas.microsoft.com/office/drawing/2014/main" xmlns="" val="3592514038"/>
                    </a:ext>
                  </a:extLst>
                </a:gridCol>
                <a:gridCol w="1032148">
                  <a:extLst>
                    <a:ext uri="{9D8B030D-6E8A-4147-A177-3AD203B41FA5}">
                      <a16:colId xmlns:a16="http://schemas.microsoft.com/office/drawing/2014/main" xmlns="" val="1364153025"/>
                    </a:ext>
                  </a:extLst>
                </a:gridCol>
                <a:gridCol w="1032148">
                  <a:extLst>
                    <a:ext uri="{9D8B030D-6E8A-4147-A177-3AD203B41FA5}">
                      <a16:colId xmlns:a16="http://schemas.microsoft.com/office/drawing/2014/main" xmlns="" val="1487524356"/>
                    </a:ext>
                  </a:extLst>
                </a:gridCol>
                <a:gridCol w="1032148">
                  <a:extLst>
                    <a:ext uri="{9D8B030D-6E8A-4147-A177-3AD203B41FA5}">
                      <a16:colId xmlns:a16="http://schemas.microsoft.com/office/drawing/2014/main" xmlns="" val="4159073704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37973423"/>
                  </a:ext>
                </a:extLst>
              </a:tr>
              <a:tr h="615745"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85899612"/>
                  </a:ext>
                </a:extLst>
              </a:tr>
              <a:tr h="615745"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79741122"/>
                  </a:ext>
                </a:extLst>
              </a:tr>
              <a:tr h="615745"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 marL="104267" marR="104267" marT="52133" marB="52133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0423670"/>
                  </a:ext>
                </a:extLst>
              </a:tr>
            </a:tbl>
          </a:graphicData>
        </a:graphic>
      </p:graphicFrame>
      <p:cxnSp>
        <p:nvCxnSpPr>
          <p:cNvPr id="61" name="Straight Arrow Connector 64">
            <a:extLst>
              <a:ext uri="{FF2B5EF4-FFF2-40B4-BE49-F238E27FC236}">
                <a16:creationId xmlns:a16="http://schemas.microsoft.com/office/drawing/2014/main" xmlns="" id="{577F914D-BB37-45CD-812E-A59338C3DF68}"/>
              </a:ext>
            </a:extLst>
          </p:cNvPr>
          <p:cNvCxnSpPr>
            <a:cxnSpLocks/>
          </p:cNvCxnSpPr>
          <p:nvPr/>
        </p:nvCxnSpPr>
        <p:spPr>
          <a:xfrm flipV="1">
            <a:off x="4762637" y="1392708"/>
            <a:ext cx="2267" cy="2941043"/>
          </a:xfrm>
          <a:prstGeom prst="straightConnector1">
            <a:avLst/>
          </a:prstGeom>
          <a:ln w="38100" cap="rnd">
            <a:solidFill>
              <a:srgbClr val="0000FF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xmlns="" id="{772B97F3-D079-4915-9AC2-2081219054B1}"/>
              </a:ext>
            </a:extLst>
          </p:cNvPr>
          <p:cNvCxnSpPr>
            <a:cxnSpLocks/>
          </p:cNvCxnSpPr>
          <p:nvPr/>
        </p:nvCxnSpPr>
        <p:spPr>
          <a:xfrm flipV="1">
            <a:off x="4822293" y="4409999"/>
            <a:ext cx="4349824" cy="1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45">
            <a:extLst>
              <a:ext uri="{FF2B5EF4-FFF2-40B4-BE49-F238E27FC236}">
                <a16:creationId xmlns:a16="http://schemas.microsoft.com/office/drawing/2014/main" xmlns="" id="{35F61341-DD44-4C02-9E4F-D0D2F8D2AA2B}"/>
              </a:ext>
            </a:extLst>
          </p:cNvPr>
          <p:cNvSpPr txBox="1"/>
          <p:nvPr/>
        </p:nvSpPr>
        <p:spPr>
          <a:xfrm flipH="1">
            <a:off x="9420326" y="3992220"/>
            <a:ext cx="806676" cy="63606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pPr algn="ctr" defTabSz="914377">
              <a:lnSpc>
                <a:spcPts val="2000"/>
              </a:lnSpc>
              <a:defRPr/>
            </a:pPr>
            <a:r>
              <a:rPr lang="en-US" altLang="zh-TW" b="1" kern="0" dirty="0">
                <a:solidFill>
                  <a:srgbClr val="5B9BD5">
                    <a:lumMod val="75000"/>
                  </a:srgbClr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Y</a:t>
            </a:r>
          </a:p>
          <a:p>
            <a:pPr algn="ctr" defTabSz="914377">
              <a:lnSpc>
                <a:spcPts val="2000"/>
              </a:lnSpc>
              <a:defRPr/>
            </a:pPr>
            <a:r>
              <a:rPr lang="en-US" altLang="zh-TW" b="1" kern="0" dirty="0">
                <a:solidFill>
                  <a:srgbClr val="5B9BD5">
                    <a:lumMod val="75000"/>
                  </a:srgbClr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Axis</a:t>
            </a:r>
            <a:endParaRPr lang="en-US" b="1" kern="0" dirty="0">
              <a:solidFill>
                <a:srgbClr val="5B9BD5">
                  <a:lumMod val="75000"/>
                </a:srgbClr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5" name="TextBox 45">
            <a:extLst>
              <a:ext uri="{FF2B5EF4-FFF2-40B4-BE49-F238E27FC236}">
                <a16:creationId xmlns:a16="http://schemas.microsoft.com/office/drawing/2014/main" xmlns="" id="{E799AA8C-A6E8-4898-BDBD-06FB1DFDD6BF}"/>
              </a:ext>
            </a:extLst>
          </p:cNvPr>
          <p:cNvSpPr txBox="1"/>
          <p:nvPr/>
        </p:nvSpPr>
        <p:spPr>
          <a:xfrm flipH="1">
            <a:off x="4227349" y="980728"/>
            <a:ext cx="1068055" cy="444733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pPr algn="ctr" defTabSz="914377">
              <a:lnSpc>
                <a:spcPct val="110000"/>
              </a:lnSpc>
              <a:defRPr/>
            </a:pPr>
            <a:r>
              <a:rPr lang="en-US" altLang="zh-TW" b="1" kern="0" dirty="0">
                <a:solidFill>
                  <a:srgbClr val="5B9BD5">
                    <a:lumMod val="75000"/>
                  </a:srgbClr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Z</a:t>
            </a:r>
            <a:r>
              <a:rPr lang="zh-TW" altLang="en-US" b="1" kern="0" dirty="0">
                <a:solidFill>
                  <a:srgbClr val="5B9BD5">
                    <a:lumMod val="75000"/>
                  </a:srgbClr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b="1" kern="0" dirty="0">
                <a:solidFill>
                  <a:srgbClr val="5B9BD5">
                    <a:lumMod val="75000"/>
                  </a:srgbClr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Axis</a:t>
            </a:r>
            <a:endParaRPr lang="en-US" b="1" kern="0" dirty="0">
              <a:solidFill>
                <a:srgbClr val="5B9BD5">
                  <a:lumMod val="75000"/>
                </a:srgbClr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pSp>
        <p:nvGrpSpPr>
          <p:cNvPr id="4" name="群組 66">
            <a:extLst>
              <a:ext uri="{FF2B5EF4-FFF2-40B4-BE49-F238E27FC236}">
                <a16:creationId xmlns:a16="http://schemas.microsoft.com/office/drawing/2014/main" xmlns="" id="{3D90CD32-7399-47BF-A784-28E7CFE047FD}"/>
              </a:ext>
            </a:extLst>
          </p:cNvPr>
          <p:cNvGrpSpPr/>
          <p:nvPr/>
        </p:nvGrpSpPr>
        <p:grpSpPr>
          <a:xfrm>
            <a:off x="4318617" y="4407506"/>
            <a:ext cx="3535028" cy="1489116"/>
            <a:chOff x="3583204" y="3588070"/>
            <a:chExt cx="2651271" cy="1116837"/>
          </a:xfrm>
        </p:grpSpPr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xmlns="" id="{71850134-D7E0-4F47-BD80-CF8D1140B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8944" y="3588070"/>
              <a:ext cx="1125531" cy="11168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xmlns="" id="{A6A47E66-0DBE-455F-A309-434E6C6F4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18" y="3588070"/>
              <a:ext cx="1125531" cy="11168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xmlns="" id="{CDAB0642-FD69-4D3B-AF78-E820A3C9A1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3204" y="3588070"/>
              <a:ext cx="1125531" cy="11168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xmlns="" id="{BBCBA0C3-CAC2-4438-A8CD-BEF67AA20B10}"/>
              </a:ext>
            </a:extLst>
          </p:cNvPr>
          <p:cNvCxnSpPr>
            <a:cxnSpLocks/>
          </p:cNvCxnSpPr>
          <p:nvPr/>
        </p:nvCxnSpPr>
        <p:spPr>
          <a:xfrm>
            <a:off x="4463819" y="4786802"/>
            <a:ext cx="41608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xmlns="" id="{72BFA9A5-5F3D-4D7D-9787-9BB92D1DDB28}"/>
              </a:ext>
            </a:extLst>
          </p:cNvPr>
          <p:cNvCxnSpPr>
            <a:cxnSpLocks/>
          </p:cNvCxnSpPr>
          <p:nvPr/>
        </p:nvCxnSpPr>
        <p:spPr>
          <a:xfrm>
            <a:off x="4034505" y="5152062"/>
            <a:ext cx="41608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xmlns="" id="{D169283B-D225-43C7-B6A1-BAD874CC80B1}"/>
              </a:ext>
            </a:extLst>
          </p:cNvPr>
          <p:cNvCxnSpPr>
            <a:cxnSpLocks/>
          </p:cNvCxnSpPr>
          <p:nvPr/>
        </p:nvCxnSpPr>
        <p:spPr>
          <a:xfrm>
            <a:off x="3641969" y="5555553"/>
            <a:ext cx="41608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113">
            <a:extLst>
              <a:ext uri="{FF2B5EF4-FFF2-40B4-BE49-F238E27FC236}">
                <a16:creationId xmlns:a16="http://schemas.microsoft.com/office/drawing/2014/main" xmlns="" id="{812E29D3-E024-4BC7-86CF-909111170AC5}"/>
              </a:ext>
            </a:extLst>
          </p:cNvPr>
          <p:cNvGrpSpPr/>
          <p:nvPr/>
        </p:nvGrpSpPr>
        <p:grpSpPr>
          <a:xfrm>
            <a:off x="3619556" y="4496676"/>
            <a:ext cx="3624873" cy="1386704"/>
            <a:chOff x="3101141" y="3795398"/>
            <a:chExt cx="2718655" cy="1040028"/>
          </a:xfrm>
        </p:grpSpPr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xmlns="" id="{6736A4B6-4030-4721-8F54-32AFDA264CD5}"/>
                </a:ext>
              </a:extLst>
            </p:cNvPr>
            <p:cNvSpPr txBox="1"/>
            <p:nvPr/>
          </p:nvSpPr>
          <p:spPr>
            <a:xfrm>
              <a:off x="3830078" y="3795398"/>
              <a:ext cx="1989718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TW" sz="1500" dirty="0">
                  <a:solidFill>
                    <a:prstClr val="black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Single point </a:t>
              </a:r>
            </a:p>
          </p:txBody>
        </p: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xmlns="" id="{A40CC57A-8AD1-4D04-B37D-DAFCED50DB43}"/>
                </a:ext>
              </a:extLst>
            </p:cNvPr>
            <p:cNvSpPr txBox="1"/>
            <p:nvPr/>
          </p:nvSpPr>
          <p:spPr>
            <a:xfrm>
              <a:off x="3601949" y="4058546"/>
              <a:ext cx="1882354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TW" sz="1500" dirty="0">
                  <a:solidFill>
                    <a:prstClr val="black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Single line</a:t>
              </a:r>
              <a:endParaRPr lang="zh-TW" altLang="en-US" sz="1500" dirty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xmlns="" id="{2095E55A-23EC-4915-BEF6-663421809B43}"/>
                </a:ext>
              </a:extLst>
            </p:cNvPr>
            <p:cNvSpPr txBox="1"/>
            <p:nvPr/>
          </p:nvSpPr>
          <p:spPr>
            <a:xfrm>
              <a:off x="3297953" y="4339189"/>
              <a:ext cx="2320349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TW" sz="1500" dirty="0">
                  <a:solidFill>
                    <a:prstClr val="black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Single field</a:t>
              </a:r>
              <a:endParaRPr lang="zh-TW" altLang="en-US" sz="1500" dirty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xmlns="" id="{7193A4AF-A528-4B9B-BBBE-704BF9B0C044}"/>
                </a:ext>
              </a:extLst>
            </p:cNvPr>
            <p:cNvSpPr txBox="1"/>
            <p:nvPr/>
          </p:nvSpPr>
          <p:spPr>
            <a:xfrm>
              <a:off x="3101141" y="4593052"/>
              <a:ext cx="1713318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altLang="zh-TW" sz="1500" dirty="0">
                  <a:solidFill>
                    <a:prstClr val="black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Overall</a:t>
              </a:r>
              <a:endParaRPr lang="zh-TW" altLang="en-US" sz="1500" dirty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群組 130">
            <a:extLst>
              <a:ext uri="{FF2B5EF4-FFF2-40B4-BE49-F238E27FC236}">
                <a16:creationId xmlns:a16="http://schemas.microsoft.com/office/drawing/2014/main" xmlns="" id="{CE290C85-E668-4A91-9588-D5A9AF806F30}"/>
              </a:ext>
            </a:extLst>
          </p:cNvPr>
          <p:cNvGrpSpPr/>
          <p:nvPr/>
        </p:nvGrpSpPr>
        <p:grpSpPr>
          <a:xfrm rot="162613">
            <a:off x="2415742" y="3847279"/>
            <a:ext cx="1322293" cy="2744925"/>
            <a:chOff x="1818503" y="3016912"/>
            <a:chExt cx="991720" cy="2058694"/>
          </a:xfrm>
        </p:grpSpPr>
        <p:sp>
          <p:nvSpPr>
            <p:cNvPr id="132" name="向右箭號 144">
              <a:extLst>
                <a:ext uri="{FF2B5EF4-FFF2-40B4-BE49-F238E27FC236}">
                  <a16:creationId xmlns:a16="http://schemas.microsoft.com/office/drawing/2014/main" xmlns="" id="{D3A7BE2A-438E-4DFC-BCFD-812A6F262B25}"/>
                </a:ext>
              </a:extLst>
            </p:cNvPr>
            <p:cNvSpPr/>
            <p:nvPr/>
          </p:nvSpPr>
          <p:spPr bwMode="auto">
            <a:xfrm rot="8011733">
              <a:off x="1285016" y="3550399"/>
              <a:ext cx="2058694" cy="991720"/>
            </a:xfrm>
            <a:prstGeom prst="stripedRightArrow">
              <a:avLst/>
            </a:prstGeom>
            <a:solidFill>
              <a:srgbClr val="00B050">
                <a:alpha val="20000"/>
              </a:srgb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eaVert" wrap="none" lIns="287904" tIns="35988" rIns="35988" bIns="3598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xmlns="" id="{5DF47167-1AF9-4CE3-AA2C-166394790046}"/>
                </a:ext>
              </a:extLst>
            </p:cNvPr>
            <p:cNvSpPr txBox="1"/>
            <p:nvPr/>
          </p:nvSpPr>
          <p:spPr>
            <a:xfrm rot="18817174">
              <a:off x="1799052" y="3730367"/>
              <a:ext cx="1387079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759">
                <a:lnSpc>
                  <a:spcPts val="2000"/>
                </a:lnSpc>
                <a:defRPr/>
              </a:pPr>
              <a:r>
                <a:rPr lang="zh-TW" altLang="en-US" sz="2400" b="1" dirty="0">
                  <a:solidFill>
                    <a:prstClr val="black"/>
                  </a:solidFill>
                  <a:ea typeface="標楷體" panose="03000509000000000000" pitchFamily="65" charset="-120"/>
                  <a:sym typeface="微軟正黑體" panose="020B0604030504040204" pitchFamily="34" charset="-120"/>
                </a:rPr>
                <a:t>自動化</a:t>
              </a:r>
              <a:endParaRPr lang="en-US" altLang="zh-TW" sz="2400" b="1" dirty="0">
                <a:solidFill>
                  <a:prstClr val="black"/>
                </a:solidFill>
                <a:ea typeface="標楷體" panose="03000509000000000000" pitchFamily="65" charset="-120"/>
                <a:sym typeface="微軟正黑體" panose="020B0604030504040204" pitchFamily="34" charset="-120"/>
              </a:endParaRPr>
            </a:p>
            <a:p>
              <a:pPr algn="ctr" defTabSz="1218759">
                <a:lnSpc>
                  <a:spcPts val="2000"/>
                </a:lnSpc>
                <a:defRPr/>
              </a:pPr>
              <a:r>
                <a:rPr lang="en-US" altLang="zh-TW" sz="2100" b="1" dirty="0">
                  <a:solidFill>
                    <a:prstClr val="black"/>
                  </a:solidFill>
                  <a:ea typeface="標楷體" panose="03000509000000000000" pitchFamily="65" charset="-120"/>
                </a:rPr>
                <a:t>Automation</a:t>
              </a:r>
              <a:endParaRPr lang="zh-TW" altLang="en-US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</p:txBody>
        </p:sp>
      </p:grpSp>
      <p:sp>
        <p:nvSpPr>
          <p:cNvPr id="140" name="矩形 139">
            <a:extLst>
              <a:ext uri="{FF2B5EF4-FFF2-40B4-BE49-F238E27FC236}">
                <a16:creationId xmlns:a16="http://schemas.microsoft.com/office/drawing/2014/main" xmlns="" id="{C8FD3DA0-C8B2-4B63-8C2B-A4E07B5E7E53}"/>
              </a:ext>
            </a:extLst>
          </p:cNvPr>
          <p:cNvSpPr/>
          <p:nvPr/>
        </p:nvSpPr>
        <p:spPr>
          <a:xfrm>
            <a:off x="4989102" y="3884273"/>
            <a:ext cx="1447676" cy="507827"/>
          </a:xfrm>
          <a:prstGeom prst="rect">
            <a:avLst/>
          </a:prstGeom>
          <a:noFill/>
        </p:spPr>
        <p:txBody>
          <a:bodyPr wrap="square" lIns="121917" tIns="60958" rIns="121917" bIns="60958" anchor="t">
            <a:spAutoFit/>
          </a:bodyPr>
          <a:lstStyle/>
          <a:p>
            <a:pPr defTabSz="914377">
              <a:lnSpc>
                <a:spcPts val="1467"/>
              </a:lnSpc>
              <a:defRPr/>
            </a:pPr>
            <a:r>
              <a:rPr lang="en-US" altLang="zh-TW" sz="1500" dirty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Data acquisition</a:t>
            </a:r>
            <a:endParaRPr lang="zh-TW" altLang="en-US" sz="1500" dirty="0">
              <a:solidFill>
                <a:prstClr val="black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xmlns="" id="{24358B26-4873-4347-AB8C-00651C876743}"/>
              </a:ext>
            </a:extLst>
          </p:cNvPr>
          <p:cNvSpPr txBox="1"/>
          <p:nvPr/>
        </p:nvSpPr>
        <p:spPr>
          <a:xfrm>
            <a:off x="6094424" y="3927817"/>
            <a:ext cx="1441736" cy="456531"/>
          </a:xfrm>
          <a:prstGeom prst="rect">
            <a:avLst/>
          </a:prstGeom>
          <a:noFill/>
        </p:spPr>
        <p:txBody>
          <a:bodyPr wrap="square" lIns="121917" tIns="60958" rIns="121917" bIns="60958" rtlCol="0" anchor="t">
            <a:spAutoFit/>
          </a:bodyPr>
          <a:lstStyle/>
          <a:p>
            <a:pPr defTabSz="914377">
              <a:lnSpc>
                <a:spcPts val="1333"/>
              </a:lnSpc>
              <a:defRPr/>
            </a:pPr>
            <a:r>
              <a:rPr lang="en-US" altLang="zh-TW" sz="1500" dirty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Data management</a:t>
            </a:r>
            <a:endParaRPr lang="zh-TW" altLang="en-US" sz="1500" dirty="0">
              <a:solidFill>
                <a:prstClr val="black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xmlns="" id="{A675DCBB-46AC-4C8B-9A91-2F483A0FFDA1}"/>
              </a:ext>
            </a:extLst>
          </p:cNvPr>
          <p:cNvSpPr txBox="1"/>
          <p:nvPr/>
        </p:nvSpPr>
        <p:spPr>
          <a:xfrm>
            <a:off x="7469179" y="3880000"/>
            <a:ext cx="1447675" cy="507827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pPr defTabSz="914377">
              <a:lnSpc>
                <a:spcPts val="1467"/>
              </a:lnSpc>
              <a:defRPr/>
            </a:pPr>
            <a:r>
              <a:rPr lang="en-US" altLang="zh-TW" sz="1500" dirty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Data </a:t>
            </a:r>
          </a:p>
          <a:p>
            <a:pPr defTabSz="914377">
              <a:lnSpc>
                <a:spcPts val="1467"/>
              </a:lnSpc>
              <a:defRPr/>
            </a:pPr>
            <a:r>
              <a:rPr lang="en-US" altLang="zh-TW" sz="1500" dirty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analysis</a:t>
            </a:r>
            <a:endParaRPr lang="zh-TW" altLang="en-US" sz="1500" dirty="0">
              <a:solidFill>
                <a:prstClr val="black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pSp>
        <p:nvGrpSpPr>
          <p:cNvPr id="10" name="群組 78">
            <a:extLst>
              <a:ext uri="{FF2B5EF4-FFF2-40B4-BE49-F238E27FC236}">
                <a16:creationId xmlns:a16="http://schemas.microsoft.com/office/drawing/2014/main" xmlns="" id="{4238B554-0BF9-4869-9CDE-6D4D3433AAA6}"/>
              </a:ext>
            </a:extLst>
          </p:cNvPr>
          <p:cNvGrpSpPr/>
          <p:nvPr/>
        </p:nvGrpSpPr>
        <p:grpSpPr>
          <a:xfrm>
            <a:off x="739322" y="1390587"/>
            <a:ext cx="1932261" cy="2587888"/>
            <a:chOff x="1006511" y="2052498"/>
            <a:chExt cx="1134584" cy="1940916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xmlns="" id="{AD7D8AA5-11D8-4BF9-9C70-60600D586005}"/>
                </a:ext>
              </a:extLst>
            </p:cNvPr>
            <p:cNvSpPr txBox="1"/>
            <p:nvPr/>
          </p:nvSpPr>
          <p:spPr>
            <a:xfrm>
              <a:off x="1006511" y="2052498"/>
              <a:ext cx="1134584" cy="1940916"/>
            </a:xfrm>
            <a:prstGeom prst="rect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zh-TW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轉型前</a:t>
              </a:r>
              <a:endParaRPr lang="en-US" altLang="zh-TW" sz="1800" b="1" dirty="0">
                <a:solidFill>
                  <a:prstClr val="black">
                    <a:lumMod val="65000"/>
                    <a:lumOff val="35000"/>
                  </a:prstClr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defRPr/>
              </a:pPr>
              <a:r>
                <a:rPr lang="en-US" altLang="zh-TW" sz="15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Before transformation</a:t>
              </a:r>
            </a:p>
            <a:p>
              <a:pPr algn="ctr" defTabSz="914377">
                <a:lnSpc>
                  <a:spcPts val="1600"/>
                </a:lnSpc>
                <a:defRPr/>
              </a:pPr>
              <a:endParaRPr lang="en-US" altLang="zh-TW" sz="1800" b="1" dirty="0">
                <a:solidFill>
                  <a:srgbClr val="0066CC"/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2000"/>
                </a:lnSpc>
                <a:defRPr/>
              </a:pPr>
              <a:r>
                <a:rPr lang="zh-TW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手動</a:t>
              </a:r>
              <a:endParaRPr lang="en-US" altLang="zh-TW" sz="1800" dirty="0">
                <a:solidFill>
                  <a:prstClr val="black">
                    <a:lumMod val="65000"/>
                    <a:lumOff val="35000"/>
                  </a:prstClr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1467"/>
                </a:lnSpc>
                <a:defRPr/>
              </a:pPr>
              <a:r>
                <a:rPr lang="en-US" altLang="zh-TW" sz="15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Manual</a:t>
              </a:r>
            </a:p>
            <a:p>
              <a:pPr algn="ctr" defTabSz="914377">
                <a:lnSpc>
                  <a:spcPts val="800"/>
                </a:lnSpc>
                <a:defRPr/>
              </a:pPr>
              <a:endParaRPr lang="en-US" altLang="zh-TW" sz="1500" dirty="0">
                <a:solidFill>
                  <a:prstClr val="black">
                    <a:lumMod val="65000"/>
                    <a:lumOff val="35000"/>
                  </a:prstClr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2000"/>
                </a:lnSpc>
                <a:defRPr/>
              </a:pPr>
              <a:r>
                <a:rPr lang="zh-TW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憑經驗</a:t>
              </a:r>
              <a:endParaRPr lang="en-US" altLang="zh-TW" sz="1800" dirty="0">
                <a:solidFill>
                  <a:prstClr val="black">
                    <a:lumMod val="65000"/>
                    <a:lumOff val="35000"/>
                  </a:prstClr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1467"/>
                </a:lnSpc>
                <a:defRPr/>
              </a:pPr>
              <a:r>
                <a:rPr lang="en-US" altLang="zh-TW" sz="15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Experience</a:t>
              </a:r>
              <a:r>
                <a:rPr lang="zh-TW" altLang="en-US" sz="15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 </a:t>
              </a:r>
              <a:r>
                <a:rPr lang="en-US" altLang="zh-TW" sz="15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driven</a:t>
              </a:r>
            </a:p>
            <a:p>
              <a:pPr algn="ctr" defTabSz="914377">
                <a:lnSpc>
                  <a:spcPts val="800"/>
                </a:lnSpc>
                <a:defRPr/>
              </a:pPr>
              <a:endParaRPr lang="en-US" altLang="zh-TW" sz="1500" dirty="0">
                <a:solidFill>
                  <a:prstClr val="black">
                    <a:lumMod val="65000"/>
                    <a:lumOff val="35000"/>
                  </a:prstClr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2000"/>
                </a:lnSpc>
                <a:defRPr/>
              </a:pPr>
              <a:r>
                <a:rPr lang="zh-TW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直覺做決策</a:t>
              </a:r>
              <a:endParaRPr lang="en-US" altLang="zh-TW" sz="1800" dirty="0">
                <a:solidFill>
                  <a:prstClr val="black">
                    <a:lumMod val="65000"/>
                    <a:lumOff val="35000"/>
                  </a:prstClr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1467"/>
                </a:lnSpc>
                <a:defRPr/>
              </a:pPr>
              <a:r>
                <a:rPr lang="en-US" altLang="zh-TW" sz="15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Intuitive decision</a:t>
              </a:r>
            </a:p>
          </p:txBody>
        </p: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xmlns="" id="{240C5C94-5C96-49E4-86E4-9A9FE7B37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37689" y="2640738"/>
              <a:ext cx="946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" name="群組 133">
            <a:extLst>
              <a:ext uri="{FF2B5EF4-FFF2-40B4-BE49-F238E27FC236}">
                <a16:creationId xmlns:a16="http://schemas.microsoft.com/office/drawing/2014/main" xmlns="" id="{FA8839F0-00BA-4A30-ADD3-EA603A41DD81}"/>
              </a:ext>
            </a:extLst>
          </p:cNvPr>
          <p:cNvGrpSpPr/>
          <p:nvPr/>
        </p:nvGrpSpPr>
        <p:grpSpPr>
          <a:xfrm>
            <a:off x="4645683" y="1118967"/>
            <a:ext cx="1387832" cy="2633983"/>
            <a:chOff x="2665255" y="1104117"/>
            <a:chExt cx="1040874" cy="1786166"/>
          </a:xfrm>
        </p:grpSpPr>
        <p:sp>
          <p:nvSpPr>
            <p:cNvPr id="135" name="向右箭號 144">
              <a:extLst>
                <a:ext uri="{FF2B5EF4-FFF2-40B4-BE49-F238E27FC236}">
                  <a16:creationId xmlns:a16="http://schemas.microsoft.com/office/drawing/2014/main" xmlns="" id="{FC610BB5-6A5C-4D38-A7F1-D45B806CBBA2}"/>
                </a:ext>
              </a:extLst>
            </p:cNvPr>
            <p:cNvSpPr/>
            <p:nvPr/>
          </p:nvSpPr>
          <p:spPr bwMode="auto">
            <a:xfrm rot="16200000">
              <a:off x="2292609" y="1476763"/>
              <a:ext cx="1786166" cy="1040874"/>
            </a:xfrm>
            <a:prstGeom prst="stripedRightArrow">
              <a:avLst/>
            </a:prstGeom>
            <a:solidFill>
              <a:srgbClr val="0000FF">
                <a:alpha val="20000"/>
              </a:srgb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eaVert" wrap="none" lIns="287904" tIns="35988" rIns="35988" bIns="3598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179831">
                <a:defRPr/>
              </a:pPr>
              <a:endParaRPr lang="en-US" altLang="zh-TW" sz="21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218759">
                <a:lnSpc>
                  <a:spcPts val="3613"/>
                </a:lnSpc>
                <a:defRPr/>
              </a:pPr>
              <a:endParaRPr lang="zh-TW" altLang="en-US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B7458A8C-66CA-4AAB-8D31-20A738A5C205}"/>
                </a:ext>
              </a:extLst>
            </p:cNvPr>
            <p:cNvSpPr/>
            <p:nvPr/>
          </p:nvSpPr>
          <p:spPr>
            <a:xfrm>
              <a:off x="3173313" y="1605365"/>
              <a:ext cx="284029" cy="1001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759">
                <a:lnSpc>
                  <a:spcPts val="3613"/>
                </a:lnSpc>
                <a:defRPr/>
              </a:pPr>
              <a:r>
                <a:rPr lang="zh-TW" altLang="en-US" sz="2400" b="1" dirty="0">
                  <a:solidFill>
                    <a:prstClr val="black"/>
                  </a:solidFill>
                  <a:ea typeface="標楷體" panose="03000509000000000000" pitchFamily="65" charset="-120"/>
                </a:rPr>
                <a:t>智</a:t>
              </a:r>
              <a:endParaRPr lang="en-US" altLang="zh-TW" sz="24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218759">
                <a:lnSpc>
                  <a:spcPts val="3613"/>
                </a:lnSpc>
                <a:defRPr/>
              </a:pPr>
              <a:r>
                <a:rPr lang="zh-TW" altLang="en-US" sz="2400" b="1" dirty="0">
                  <a:solidFill>
                    <a:prstClr val="black"/>
                  </a:solidFill>
                  <a:ea typeface="標楷體" panose="03000509000000000000" pitchFamily="65" charset="-120"/>
                </a:rPr>
                <a:t>能</a:t>
              </a:r>
              <a:endParaRPr lang="en-US" altLang="zh-TW" sz="24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218759">
                <a:lnSpc>
                  <a:spcPts val="3613"/>
                </a:lnSpc>
                <a:defRPr/>
              </a:pPr>
              <a:r>
                <a:rPr lang="zh-TW" altLang="en-US" sz="2400" b="1" dirty="0">
                  <a:solidFill>
                    <a:prstClr val="black"/>
                  </a:solidFill>
                  <a:ea typeface="標楷體" panose="03000509000000000000" pitchFamily="65" charset="-120"/>
                </a:rPr>
                <a:t>化</a:t>
              </a:r>
              <a:endParaRPr lang="zh-TW" altLang="en-US" sz="2400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E0C7C92-18C1-4532-AAD9-A918E44A09EB}"/>
              </a:ext>
            </a:extLst>
          </p:cNvPr>
          <p:cNvSpPr/>
          <p:nvPr/>
        </p:nvSpPr>
        <p:spPr>
          <a:xfrm rot="5400000">
            <a:off x="4396243" y="2347883"/>
            <a:ext cx="1603959" cy="44627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1219170">
              <a:defRPr/>
            </a:pPr>
            <a:r>
              <a:rPr lang="en-US" altLang="zh-TW" sz="2100" dirty="0">
                <a:solidFill>
                  <a:prstClr val="black"/>
                </a:solidFill>
                <a:ea typeface="標楷體" panose="03000509000000000000" pitchFamily="65" charset="-120"/>
              </a:rPr>
              <a:t>Intelligence</a:t>
            </a:r>
            <a:endParaRPr lang="zh-TW" altLang="en-US" sz="2100" dirty="0">
              <a:solidFill>
                <a:prstClr val="black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36586DD-91A8-40A3-9605-FEFACDFDA0D4}"/>
              </a:ext>
            </a:extLst>
          </p:cNvPr>
          <p:cNvSpPr/>
          <p:nvPr/>
        </p:nvSpPr>
        <p:spPr>
          <a:xfrm>
            <a:off x="3553018" y="1680740"/>
            <a:ext cx="1343585" cy="5847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defTabSz="1219170">
              <a:defRPr/>
            </a:pPr>
            <a:r>
              <a:rPr lang="en-US" altLang="zh-TW" sz="1500" dirty="0">
                <a:solidFill>
                  <a:prstClr val="black"/>
                </a:solidFill>
                <a:ea typeface="標楷體" panose="03000509000000000000" pitchFamily="65" charset="-120"/>
              </a:rPr>
              <a:t>Prescriptive</a:t>
            </a:r>
            <a:r>
              <a:rPr lang="zh-TW" altLang="en-US" sz="1500" dirty="0">
                <a:solidFill>
                  <a:prstClr val="black"/>
                </a:solidFill>
                <a:ea typeface="標楷體" panose="03000509000000000000" pitchFamily="65" charset="-120"/>
              </a:rPr>
              <a:t> </a:t>
            </a:r>
            <a:endParaRPr lang="en-US" altLang="zh-TW" sz="1500" dirty="0">
              <a:solidFill>
                <a:prstClr val="black"/>
              </a:solidFill>
              <a:ea typeface="標楷體" panose="03000509000000000000" pitchFamily="65" charset="-120"/>
            </a:endParaRPr>
          </a:p>
          <a:p>
            <a:pPr defTabSz="1219170">
              <a:defRPr/>
            </a:pPr>
            <a:r>
              <a:rPr lang="en-US" altLang="zh-TW" sz="1500" dirty="0">
                <a:solidFill>
                  <a:srgbClr val="202124"/>
                </a:solidFill>
                <a:ea typeface="標楷體" panose="03000509000000000000" pitchFamily="65" charset="-120"/>
              </a:rPr>
              <a:t>analytics</a:t>
            </a:r>
            <a:endParaRPr lang="zh-TW" altLang="en-US" sz="1500" dirty="0">
              <a:solidFill>
                <a:prstClr val="black"/>
              </a:solidFill>
              <a:ea typeface="標楷體" panose="03000509000000000000" pitchFamily="65" charset="-120"/>
            </a:endParaRPr>
          </a:p>
        </p:txBody>
      </p:sp>
      <p:cxnSp>
        <p:nvCxnSpPr>
          <p:cNvPr id="78" name="Straight Arrow Connector 65">
            <a:extLst>
              <a:ext uri="{FF2B5EF4-FFF2-40B4-BE49-F238E27FC236}">
                <a16:creationId xmlns:a16="http://schemas.microsoft.com/office/drawing/2014/main" xmlns="" id="{9772DF4E-B04A-4E72-9A89-BF6583315F3E}"/>
              </a:ext>
            </a:extLst>
          </p:cNvPr>
          <p:cNvCxnSpPr>
            <a:cxnSpLocks/>
          </p:cNvCxnSpPr>
          <p:nvPr/>
        </p:nvCxnSpPr>
        <p:spPr>
          <a:xfrm flipH="1">
            <a:off x="3161066" y="4454046"/>
            <a:ext cx="1602071" cy="1593515"/>
          </a:xfrm>
          <a:prstGeom prst="straightConnector1">
            <a:avLst/>
          </a:prstGeom>
          <a:ln w="38100" cap="rnd">
            <a:solidFill>
              <a:srgbClr val="00B05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85">
            <a:extLst>
              <a:ext uri="{FF2B5EF4-FFF2-40B4-BE49-F238E27FC236}">
                <a16:creationId xmlns:a16="http://schemas.microsoft.com/office/drawing/2014/main" xmlns="" id="{6AD8BBCC-35CB-44D4-A3E7-354C83C6FD95}"/>
              </a:ext>
            </a:extLst>
          </p:cNvPr>
          <p:cNvGrpSpPr/>
          <p:nvPr/>
        </p:nvGrpSpPr>
        <p:grpSpPr>
          <a:xfrm>
            <a:off x="9670270" y="1333101"/>
            <a:ext cx="1932261" cy="2587888"/>
            <a:chOff x="1006511" y="2052498"/>
            <a:chExt cx="1134584" cy="194091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xmlns="" id="{B1C72853-1B98-453A-AA3A-2E663C502F6F}"/>
                </a:ext>
              </a:extLst>
            </p:cNvPr>
            <p:cNvSpPr txBox="1"/>
            <p:nvPr/>
          </p:nvSpPr>
          <p:spPr>
            <a:xfrm>
              <a:off x="1006511" y="2052498"/>
              <a:ext cx="1134584" cy="194091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zh-TW" altLang="en-US" sz="1800" b="1" dirty="0">
                  <a:ea typeface="標楷體" panose="03000509000000000000" pitchFamily="65" charset="-120"/>
                  <a:cs typeface="Arial" panose="020B0604020202020204" pitchFamily="34" charset="0"/>
                </a:rPr>
                <a:t>轉型後</a:t>
              </a:r>
              <a:endParaRPr lang="en-US" altLang="zh-TW" sz="1800" b="1" dirty="0"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defRPr/>
              </a:pPr>
              <a:r>
                <a:rPr lang="en-US" altLang="zh-TW" sz="1500" b="1" dirty="0">
                  <a:ea typeface="標楷體" panose="03000509000000000000" pitchFamily="65" charset="-120"/>
                  <a:cs typeface="Arial" panose="020B0604020202020204" pitchFamily="34" charset="0"/>
                </a:rPr>
                <a:t>After transformation</a:t>
              </a:r>
            </a:p>
            <a:p>
              <a:pPr algn="ctr" defTabSz="914377">
                <a:lnSpc>
                  <a:spcPts val="1600"/>
                </a:lnSpc>
                <a:defRPr/>
              </a:pPr>
              <a:endParaRPr lang="en-US" altLang="zh-TW" sz="1800" b="1" dirty="0"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2000"/>
                </a:lnSpc>
                <a:defRPr/>
              </a:pPr>
              <a:r>
                <a:rPr lang="zh-TW" altLang="en-US" sz="1800" dirty="0">
                  <a:ea typeface="標楷體" panose="03000509000000000000" pitchFamily="65" charset="-120"/>
                  <a:cs typeface="Arial" panose="020B0604020202020204" pitchFamily="34" charset="0"/>
                </a:rPr>
                <a:t>自動</a:t>
              </a:r>
              <a:endParaRPr lang="en-US" altLang="zh-TW" sz="1800" dirty="0"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1467"/>
                </a:lnSpc>
                <a:defRPr/>
              </a:pPr>
              <a:r>
                <a:rPr lang="en-US" altLang="zh-TW" sz="1500" dirty="0">
                  <a:ea typeface="標楷體" panose="03000509000000000000" pitchFamily="65" charset="-120"/>
                  <a:cs typeface="Arial" panose="020B0604020202020204" pitchFamily="34" charset="0"/>
                </a:rPr>
                <a:t>Automatic</a:t>
              </a:r>
            </a:p>
            <a:p>
              <a:pPr algn="ctr" defTabSz="914377">
                <a:lnSpc>
                  <a:spcPts val="800"/>
                </a:lnSpc>
                <a:defRPr/>
              </a:pPr>
              <a:endParaRPr lang="en-US" altLang="zh-TW" sz="1500" dirty="0"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2000"/>
                </a:lnSpc>
                <a:defRPr/>
              </a:pPr>
              <a:r>
                <a:rPr lang="zh-TW" altLang="en-US" sz="1800" dirty="0">
                  <a:ea typeface="標楷體" panose="03000509000000000000" pitchFamily="65" charset="-120"/>
                  <a:cs typeface="Arial" panose="020B0604020202020204" pitchFamily="34" charset="0"/>
                </a:rPr>
                <a:t>數據驅動</a:t>
              </a:r>
              <a:endParaRPr lang="en-US" altLang="zh-TW" sz="1800" dirty="0"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1467"/>
                </a:lnSpc>
                <a:defRPr/>
              </a:pPr>
              <a:r>
                <a:rPr lang="en-US" altLang="zh-TW" sz="1500" dirty="0">
                  <a:ea typeface="標楷體" panose="03000509000000000000" pitchFamily="65" charset="-120"/>
                  <a:cs typeface="Arial" panose="020B0604020202020204" pitchFamily="34" charset="0"/>
                </a:rPr>
                <a:t>Data driven</a:t>
              </a:r>
            </a:p>
            <a:p>
              <a:pPr algn="ctr" defTabSz="914377">
                <a:lnSpc>
                  <a:spcPts val="800"/>
                </a:lnSpc>
                <a:defRPr/>
              </a:pPr>
              <a:endParaRPr lang="en-US" altLang="zh-TW" sz="1500" dirty="0"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2000"/>
                </a:lnSpc>
                <a:defRPr/>
              </a:pPr>
              <a:r>
                <a:rPr lang="zh-TW" altLang="en-US" sz="1800" dirty="0">
                  <a:ea typeface="標楷體" panose="03000509000000000000" pitchFamily="65" charset="-120"/>
                  <a:cs typeface="Arial" panose="020B0604020202020204" pitchFamily="34" charset="0"/>
                </a:rPr>
                <a:t>彈性決策</a:t>
              </a:r>
              <a:endParaRPr lang="en-US" altLang="zh-TW" sz="1800" dirty="0"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 defTabSz="914377">
                <a:lnSpc>
                  <a:spcPts val="1467"/>
                </a:lnSpc>
                <a:defRPr/>
              </a:pPr>
              <a:r>
                <a:rPr lang="en-US" altLang="zh-TW" sz="1500" dirty="0">
                  <a:ea typeface="標楷體" panose="03000509000000000000" pitchFamily="65" charset="-120"/>
                  <a:cs typeface="Arial" panose="020B0604020202020204" pitchFamily="34" charset="0"/>
                </a:rPr>
                <a:t>Flexible decision</a:t>
              </a:r>
            </a:p>
          </p:txBody>
        </p: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xmlns="" id="{C477722A-D89F-4C54-BDA2-D8AA0698FDF8}"/>
                </a:ext>
              </a:extLst>
            </p:cNvPr>
            <p:cNvCxnSpPr>
              <a:cxnSpLocks/>
            </p:cNvCxnSpPr>
            <p:nvPr/>
          </p:nvCxnSpPr>
          <p:spPr>
            <a:xfrm>
              <a:off x="1137689" y="2640738"/>
              <a:ext cx="94615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xmlns="" id="{D0E697B0-2A43-4E98-8CB4-8001ECBC4820}"/>
              </a:ext>
            </a:extLst>
          </p:cNvPr>
          <p:cNvCxnSpPr>
            <a:cxnSpLocks/>
          </p:cNvCxnSpPr>
          <p:nvPr/>
        </p:nvCxnSpPr>
        <p:spPr>
          <a:xfrm>
            <a:off x="6494115" y="5934645"/>
            <a:ext cx="41608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45">
            <a:extLst>
              <a:ext uri="{FF2B5EF4-FFF2-40B4-BE49-F238E27FC236}">
                <a16:creationId xmlns:a16="http://schemas.microsoft.com/office/drawing/2014/main" xmlns="" id="{11FB8C98-D5FF-417E-9D55-1230D34BB8D2}"/>
              </a:ext>
            </a:extLst>
          </p:cNvPr>
          <p:cNvSpPr txBox="1"/>
          <p:nvPr/>
        </p:nvSpPr>
        <p:spPr>
          <a:xfrm flipH="1">
            <a:off x="2654131" y="6020012"/>
            <a:ext cx="872388" cy="661716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pPr algn="ctr" defTabSz="914377">
              <a:lnSpc>
                <a:spcPts val="2133"/>
              </a:lnSpc>
              <a:defRPr/>
            </a:pPr>
            <a:r>
              <a:rPr lang="en-US" altLang="zh-TW" b="1" kern="0" dirty="0">
                <a:solidFill>
                  <a:srgbClr val="5B9BD5">
                    <a:lumMod val="75000"/>
                  </a:srgbClr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X</a:t>
            </a:r>
          </a:p>
          <a:p>
            <a:pPr algn="ctr" defTabSz="914377">
              <a:lnSpc>
                <a:spcPts val="2133"/>
              </a:lnSpc>
              <a:defRPr/>
            </a:pPr>
            <a:r>
              <a:rPr lang="en-US" b="1" kern="0" dirty="0">
                <a:solidFill>
                  <a:srgbClr val="5B9BD5">
                    <a:lumMod val="75000"/>
                  </a:srgbClr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Axis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xmlns="" id="{12CA4BEF-60DF-471B-90A9-7D0047671803}"/>
              </a:ext>
            </a:extLst>
          </p:cNvPr>
          <p:cNvSpPr txBox="1"/>
          <p:nvPr/>
        </p:nvSpPr>
        <p:spPr>
          <a:xfrm>
            <a:off x="8327393" y="3880000"/>
            <a:ext cx="1345111" cy="507827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pPr defTabSz="914377">
              <a:lnSpc>
                <a:spcPts val="1467"/>
              </a:lnSpc>
              <a:defRPr/>
            </a:pPr>
            <a:r>
              <a:rPr lang="en-US" altLang="zh-TW" sz="1500" dirty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Data application</a:t>
            </a:r>
            <a:endParaRPr lang="zh-TW" altLang="en-US" sz="1500" dirty="0">
              <a:solidFill>
                <a:prstClr val="black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7AEB8B55-978E-4AE6-8D6B-9F98CFD466A4}"/>
              </a:ext>
            </a:extLst>
          </p:cNvPr>
          <p:cNvSpPr/>
          <p:nvPr/>
        </p:nvSpPr>
        <p:spPr>
          <a:xfrm>
            <a:off x="3401278" y="5924255"/>
            <a:ext cx="2865522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1219170">
              <a:defRPr/>
            </a:pPr>
            <a:r>
              <a:rPr lang="zh-TW" altLang="en-US" b="1" dirty="0">
                <a:solidFill>
                  <a:prstClr val="black">
                    <a:lumMod val="65000"/>
                    <a:lumOff val="35000"/>
                  </a:prstClr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流程優化 </a:t>
            </a:r>
            <a:r>
              <a:rPr lang="en-US" altLang="zh-TW" sz="1300" dirty="0">
                <a:solidFill>
                  <a:prstClr val="black"/>
                </a:solidFill>
                <a:ea typeface="標楷體" panose="03000509000000000000" pitchFamily="65" charset="-120"/>
              </a:rPr>
              <a:t>Process Optimization</a:t>
            </a:r>
            <a:endParaRPr lang="zh-TW" altLang="en-US" sz="1300" dirty="0">
              <a:solidFill>
                <a:prstClr val="black"/>
              </a:solidFill>
              <a:ea typeface="標楷體" panose="03000509000000000000" pitchFamily="65" charset="-120"/>
            </a:endParaRPr>
          </a:p>
        </p:txBody>
      </p:sp>
      <p:sp>
        <p:nvSpPr>
          <p:cNvPr id="77" name="立方體 76">
            <a:extLst>
              <a:ext uri="{FF2B5EF4-FFF2-40B4-BE49-F238E27FC236}">
                <a16:creationId xmlns:a16="http://schemas.microsoft.com/office/drawing/2014/main" xmlns="" id="{50815875-3F57-41EE-B7FA-B42B57923601}"/>
              </a:ext>
            </a:extLst>
          </p:cNvPr>
          <p:cNvSpPr/>
          <p:nvPr/>
        </p:nvSpPr>
        <p:spPr>
          <a:xfrm>
            <a:off x="3423664" y="4406659"/>
            <a:ext cx="5447616" cy="2090109"/>
          </a:xfrm>
          <a:prstGeom prst="cube">
            <a:avLst>
              <a:gd name="adj" fmla="val 67974"/>
            </a:avLst>
          </a:prstGeom>
          <a:solidFill>
            <a:schemeClr val="accent6">
              <a:lumMod val="75000"/>
              <a:alpha val="1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159998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377">
              <a:defRPr/>
            </a:pPr>
            <a:endParaRPr lang="zh-TW" altLang="en-US" sz="1800" dirty="0">
              <a:solidFill>
                <a:prstClr val="white"/>
              </a:solidFill>
              <a:ea typeface="標楷體" panose="03000509000000000000" pitchFamily="65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D357BFC2-6780-46B0-B764-22BF820D5BAF}"/>
              </a:ext>
            </a:extLst>
          </p:cNvPr>
          <p:cNvSpPr/>
          <p:nvPr/>
        </p:nvSpPr>
        <p:spPr>
          <a:xfrm>
            <a:off x="3401278" y="5924255"/>
            <a:ext cx="2865522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1219170">
              <a:defRPr/>
            </a:pPr>
            <a:r>
              <a:rPr lang="zh-TW" altLang="en-US" b="1" dirty="0">
                <a:solidFill>
                  <a:prstClr val="black">
                    <a:lumMod val="65000"/>
                    <a:lumOff val="35000"/>
                  </a:prstClr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流程優化 </a:t>
            </a:r>
            <a:r>
              <a:rPr lang="en-US" altLang="zh-TW" sz="1300" dirty="0">
                <a:solidFill>
                  <a:prstClr val="black"/>
                </a:solidFill>
                <a:ea typeface="標楷體" panose="03000509000000000000" pitchFamily="65" charset="-120"/>
              </a:rPr>
              <a:t>Process Optimization</a:t>
            </a:r>
            <a:endParaRPr lang="zh-TW" altLang="en-US" sz="1300" dirty="0">
              <a:solidFill>
                <a:prstClr val="black"/>
              </a:solidFill>
              <a:ea typeface="標楷體" panose="03000509000000000000" pitchFamily="65" charset="-120"/>
            </a:endParaRPr>
          </a:p>
        </p:txBody>
      </p:sp>
      <p:grpSp>
        <p:nvGrpSpPr>
          <p:cNvPr id="13" name="群組 136">
            <a:extLst>
              <a:ext uri="{FF2B5EF4-FFF2-40B4-BE49-F238E27FC236}">
                <a16:creationId xmlns:a16="http://schemas.microsoft.com/office/drawing/2014/main" xmlns="" id="{1DC3D7F7-D30E-45EC-9FD8-EB585F9ECF9D}"/>
              </a:ext>
            </a:extLst>
          </p:cNvPr>
          <p:cNvGrpSpPr/>
          <p:nvPr/>
        </p:nvGrpSpPr>
        <p:grpSpPr>
          <a:xfrm>
            <a:off x="7095107" y="4273029"/>
            <a:ext cx="2745309" cy="1232921"/>
            <a:chOff x="3546516" y="3695612"/>
            <a:chExt cx="2640766" cy="924691"/>
          </a:xfrm>
        </p:grpSpPr>
        <p:sp>
          <p:nvSpPr>
            <p:cNvPr id="138" name="向右箭號 143">
              <a:extLst>
                <a:ext uri="{FF2B5EF4-FFF2-40B4-BE49-F238E27FC236}">
                  <a16:creationId xmlns:a16="http://schemas.microsoft.com/office/drawing/2014/main" xmlns="" id="{2D52D257-F01E-4129-845D-45CEE0FDF52B}"/>
                </a:ext>
              </a:extLst>
            </p:cNvPr>
            <p:cNvSpPr/>
            <p:nvPr/>
          </p:nvSpPr>
          <p:spPr bwMode="auto">
            <a:xfrm>
              <a:off x="3546516" y="3695612"/>
              <a:ext cx="2640766" cy="924691"/>
            </a:xfrm>
            <a:prstGeom prst="stripedRightArrow">
              <a:avLst/>
            </a:prstGeom>
            <a:solidFill>
              <a:srgbClr val="FF0000">
                <a:alpha val="20000"/>
              </a:srgb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09" tIns="45703" rIns="91409" bIns="4570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59">
                <a:lnSpc>
                  <a:spcPts val="3613"/>
                </a:lnSpc>
                <a:defRPr/>
              </a:pPr>
              <a:endParaRPr lang="zh-TW" altLang="en-US" sz="37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xmlns="" id="{7E9F99A5-2B02-4BB1-9427-25761FA0FD49}"/>
                </a:ext>
              </a:extLst>
            </p:cNvPr>
            <p:cNvSpPr/>
            <p:nvPr/>
          </p:nvSpPr>
          <p:spPr>
            <a:xfrm>
              <a:off x="3786065" y="3964831"/>
              <a:ext cx="2038189" cy="453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759">
                <a:lnSpc>
                  <a:spcPts val="2000"/>
                </a:lnSpc>
                <a:defRPr/>
              </a:pPr>
              <a:r>
                <a:rPr lang="zh-TW" altLang="en-US" sz="2400" b="1" dirty="0">
                  <a:solidFill>
                    <a:prstClr val="black"/>
                  </a:solidFill>
                  <a:ea typeface="標楷體" panose="03000509000000000000" pitchFamily="65" charset="-120"/>
                </a:rPr>
                <a:t>數據化</a:t>
              </a:r>
              <a:endParaRPr lang="en-US" altLang="zh-TW" sz="2400" b="1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  <a:p>
              <a:pPr algn="ctr" defTabSz="1218759">
                <a:lnSpc>
                  <a:spcPts val="2000"/>
                </a:lnSpc>
                <a:defRPr/>
              </a:pPr>
              <a:r>
                <a:rPr lang="en-US" altLang="zh-TW" sz="2100" b="1" dirty="0">
                  <a:solidFill>
                    <a:prstClr val="black"/>
                  </a:solidFill>
                  <a:ea typeface="標楷體" panose="03000509000000000000" pitchFamily="65" charset="-120"/>
                  <a:sym typeface="微軟正黑體" panose="020B0604030504040204" pitchFamily="34" charset="-120"/>
                </a:rPr>
                <a:t>Digitalization</a:t>
              </a:r>
              <a:endParaRPr lang="zh-TW" altLang="en-US" sz="2100" dirty="0">
                <a:solidFill>
                  <a:prstClr val="black"/>
                </a:solidFill>
                <a:ea typeface="標楷體" panose="03000509000000000000" pitchFamily="65" charset="-120"/>
              </a:endParaRPr>
            </a:p>
          </p:txBody>
        </p:sp>
      </p:grpSp>
      <p:pic>
        <p:nvPicPr>
          <p:cNvPr id="79" name="圖片 7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494"/>
            <a:ext cx="528607" cy="702323"/>
          </a:xfrm>
          <a:prstGeom prst="rect">
            <a:avLst/>
          </a:prstGeom>
        </p:spPr>
      </p:pic>
      <p:sp>
        <p:nvSpPr>
          <p:cNvPr id="57" name="投影片編號版面配置區 5"/>
          <p:cNvSpPr txBox="1">
            <a:spLocks/>
          </p:cNvSpPr>
          <p:nvPr/>
        </p:nvSpPr>
        <p:spPr>
          <a:xfrm>
            <a:off x="9494487" y="6226243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F69E6C-8983-4AE3-B71B-04C4B19E4B3C}" type="slidenum">
              <a:rPr kumimoji="0" lang="zh-TW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標楷體" panose="03000509000000000000" pitchFamily="65" charset="-120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87113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74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76" name="矩形 75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爆炸 1 8"/>
          <p:cNvSpPr/>
          <p:nvPr/>
        </p:nvSpPr>
        <p:spPr>
          <a:xfrm>
            <a:off x="10050386" y="3570809"/>
            <a:ext cx="1795471" cy="3029843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647063" y="3825712"/>
            <a:ext cx="2680768" cy="278691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23335" y="3825712"/>
            <a:ext cx="7073979" cy="281935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1013750" y="413646"/>
            <a:ext cx="12191999" cy="64633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TW" altLang="en-US" sz="3600" b="1" dirty="0">
                <a:ea typeface="標楷體" panose="03000509000000000000" pitchFamily="65" charset="-120"/>
              </a:rPr>
              <a:t>數據供應鏈一團糟，如何修復看過來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494487" y="6226243"/>
            <a:ext cx="2133600" cy="365125"/>
          </a:xfrm>
        </p:spPr>
        <p:txBody>
          <a:bodyPr/>
          <a:lstStyle/>
          <a:p>
            <a:fld id="{1CF69E6C-8983-4AE3-B71B-04C4B19E4B3C}" type="slidenum">
              <a:rPr lang="zh-TW" altLang="en-US" smtClean="0">
                <a:latin typeface="+mn-lt"/>
                <a:ea typeface="標楷體" panose="03000509000000000000" pitchFamily="65" charset="-120"/>
              </a:rPr>
              <a:pPr/>
              <a:t>14</a:t>
            </a:fld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598780" y="4133801"/>
            <a:ext cx="2007623" cy="4001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altLang="zh-TW" sz="2000" b="1" dirty="0">
                <a:ea typeface="標楷體" panose="03000509000000000000" pitchFamily="65" charset="-120"/>
              </a:rPr>
              <a:t>1 </a:t>
            </a:r>
            <a:r>
              <a:rPr lang="zh-TW" altLang="en-US" sz="2000" b="1" dirty="0">
                <a:ea typeface="標楷體" panose="03000509000000000000" pitchFamily="65" charset="-120"/>
              </a:rPr>
              <a:t>擬定管理職責</a:t>
            </a:r>
            <a:endParaRPr lang="en-US" altLang="zh-TW" sz="2000" b="1" dirty="0">
              <a:ea typeface="標楷體" panose="03000509000000000000" pitchFamily="65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586104" y="4801620"/>
            <a:ext cx="2020299" cy="677106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數據供應鏈經理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586104" y="5434436"/>
            <a:ext cx="2113464" cy="677106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以數據管理權、擁有權為優先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2968912" y="4138769"/>
            <a:ext cx="2088775" cy="4001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altLang="zh-TW" sz="2000" b="1" dirty="0">
                <a:ea typeface="標楷體" panose="03000509000000000000" pitchFamily="65" charset="-120"/>
              </a:rPr>
              <a:t>2 </a:t>
            </a:r>
            <a:r>
              <a:rPr lang="zh-TW" altLang="en-US" sz="2000" b="1" dirty="0">
                <a:ea typeface="標楷體" panose="03000509000000000000" pitchFamily="65" charset="-120"/>
              </a:rPr>
              <a:t>建立</a:t>
            </a:r>
            <a:r>
              <a:rPr lang="zh-TW" altLang="en-US" sz="2000" b="1" dirty="0" smtClean="0">
                <a:ea typeface="標楷體" panose="03000509000000000000" pitchFamily="65" charset="-120"/>
              </a:rPr>
              <a:t>數據</a:t>
            </a:r>
            <a:endParaRPr lang="en-US" altLang="zh-TW" sz="2000" b="1" dirty="0">
              <a:ea typeface="標楷體" panose="03000509000000000000" pitchFamily="65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5420196" y="4155058"/>
            <a:ext cx="1810463" cy="4001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altLang="zh-TW" sz="2000" b="1" dirty="0">
                <a:ea typeface="標楷體" panose="03000509000000000000" pitchFamily="65" charset="-120"/>
              </a:rPr>
              <a:t>3 </a:t>
            </a:r>
            <a:r>
              <a:rPr lang="zh-TW" altLang="en-US" sz="2000" b="1" dirty="0">
                <a:ea typeface="標楷體" panose="03000509000000000000" pitchFamily="65" charset="-120"/>
              </a:rPr>
              <a:t>描述供應鏈</a:t>
            </a:r>
            <a:endParaRPr lang="en-US" altLang="zh-TW" sz="2000" b="1" dirty="0">
              <a:ea typeface="標楷體" panose="03000509000000000000" pitchFamily="65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5420196" y="5574157"/>
            <a:ext cx="1810463" cy="6052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TW" sz="2000" b="1" dirty="0">
                <a:ea typeface="標楷體" panose="03000509000000000000" pitchFamily="65" charset="-120"/>
              </a:rPr>
              <a:t>4 </a:t>
            </a:r>
            <a:r>
              <a:rPr lang="zh-TW" altLang="en-US" sz="2000" b="1" dirty="0">
                <a:ea typeface="標楷體" panose="03000509000000000000" pitchFamily="65" charset="-120"/>
              </a:rPr>
              <a:t>定義與建立衡量方法</a:t>
            </a:r>
            <a:endParaRPr lang="en-US" altLang="zh-TW" sz="2000" b="1" dirty="0">
              <a:ea typeface="標楷體" panose="03000509000000000000" pitchFamily="65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7804265" y="4147404"/>
            <a:ext cx="2447143" cy="4001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r>
              <a:rPr lang="en-US" altLang="zh-TW" sz="2000" b="1" dirty="0">
                <a:ea typeface="標楷體" panose="03000509000000000000" pitchFamily="65" charset="-120"/>
              </a:rPr>
              <a:t>5 </a:t>
            </a:r>
            <a:r>
              <a:rPr lang="zh-TW" altLang="en-US" sz="2000" b="1" dirty="0">
                <a:ea typeface="標楷體" panose="03000509000000000000" pitchFamily="65" charset="-120"/>
              </a:rPr>
              <a:t>流程控制</a:t>
            </a:r>
            <a:endParaRPr lang="en-US" altLang="zh-TW" sz="2000" b="1" dirty="0">
              <a:ea typeface="標楷體" panose="03000509000000000000" pitchFamily="65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7804265" y="4765797"/>
            <a:ext cx="2447144" cy="4001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r>
              <a:rPr lang="en-US" altLang="zh-TW" sz="2000" b="1" dirty="0">
                <a:ea typeface="標楷體" panose="03000509000000000000" pitchFamily="65" charset="-120"/>
              </a:rPr>
              <a:t>6 </a:t>
            </a:r>
            <a:r>
              <a:rPr lang="zh-TW" altLang="en-US" sz="2000" b="1" dirty="0">
                <a:ea typeface="標楷體" panose="03000509000000000000" pitchFamily="65" charset="-120"/>
              </a:rPr>
              <a:t>調查供應鏈</a:t>
            </a:r>
            <a:endParaRPr lang="en-US" altLang="zh-TW" sz="2000" b="1" dirty="0">
              <a:ea typeface="標楷體" panose="03000509000000000000" pitchFamily="65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7810989" y="5433940"/>
            <a:ext cx="2439832" cy="4001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r>
              <a:rPr lang="en-US" altLang="zh-TW" sz="2000" b="1" dirty="0">
                <a:ea typeface="標楷體" panose="03000509000000000000" pitchFamily="65" charset="-120"/>
              </a:rPr>
              <a:t>7 </a:t>
            </a:r>
            <a:r>
              <a:rPr lang="zh-TW" altLang="en-US" sz="2000" b="1" dirty="0">
                <a:ea typeface="標楷體" panose="03000509000000000000" pitchFamily="65" charset="-120"/>
              </a:rPr>
              <a:t>改善並持續監測</a:t>
            </a:r>
            <a:endParaRPr lang="en-US" altLang="zh-TW" sz="2000" b="1" dirty="0">
              <a:ea typeface="標楷體" panose="03000509000000000000" pitchFamily="65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7810329" y="6107609"/>
            <a:ext cx="2440550" cy="4001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r>
              <a:rPr lang="en-US" altLang="zh-TW" sz="2000" b="1" dirty="0">
                <a:ea typeface="標楷體" panose="03000509000000000000" pitchFamily="65" charset="-120"/>
              </a:rPr>
              <a:t>8 </a:t>
            </a:r>
            <a:r>
              <a:rPr lang="zh-TW" altLang="en-US" sz="2000" b="1" dirty="0">
                <a:ea typeface="標楷體" panose="03000509000000000000" pitchFamily="65" charset="-120"/>
              </a:rPr>
              <a:t>數據來源合格認證</a:t>
            </a:r>
            <a:endParaRPr lang="en-US" altLang="zh-TW" sz="2000" b="1" dirty="0">
              <a:ea typeface="標楷體" panose="03000509000000000000" pitchFamily="65" charset="-120"/>
            </a:endParaRPr>
          </a:p>
        </p:txBody>
      </p:sp>
      <p:grpSp>
        <p:nvGrpSpPr>
          <p:cNvPr id="7" name="群組 68"/>
          <p:cNvGrpSpPr/>
          <p:nvPr/>
        </p:nvGrpSpPr>
        <p:grpSpPr>
          <a:xfrm>
            <a:off x="423335" y="976947"/>
            <a:ext cx="11217282" cy="2688106"/>
            <a:chOff x="300533" y="1028218"/>
            <a:chExt cx="8332117" cy="2805790"/>
          </a:xfrm>
        </p:grpSpPr>
        <p:sp>
          <p:nvSpPr>
            <p:cNvPr id="15" name="矩形 14"/>
            <p:cNvSpPr/>
            <p:nvPr/>
          </p:nvSpPr>
          <p:spPr>
            <a:xfrm>
              <a:off x="300533" y="1144241"/>
              <a:ext cx="8332116" cy="201917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ea typeface="標楷體" panose="03000509000000000000" pitchFamily="65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xmlns="" id="{C7FB07E7-0B04-4F20-9BED-54B467346698}"/>
                </a:ext>
              </a:extLst>
            </p:cNvPr>
            <p:cNvSpPr txBox="1"/>
            <p:nvPr/>
          </p:nvSpPr>
          <p:spPr>
            <a:xfrm>
              <a:off x="304454" y="1028218"/>
              <a:ext cx="495743" cy="1815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ea typeface="標楷體" panose="03000509000000000000" pitchFamily="65" charset="-120"/>
                </a:rPr>
                <a:t>常見</a:t>
              </a:r>
              <a:r>
                <a:rPr lang="zh-TW" altLang="en-US" sz="2800" b="1" dirty="0">
                  <a:solidFill>
                    <a:schemeClr val="bg2"/>
                  </a:solidFill>
                  <a:ea typeface="標楷體" panose="03000509000000000000" pitchFamily="65" charset="-120"/>
                </a:rPr>
                <a:t>數據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68084" y="1264364"/>
              <a:ext cx="316777" cy="1815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EA591F"/>
                  </a:solidFill>
                  <a:ea typeface="標楷體" panose="03000509000000000000" pitchFamily="65" charset="-120"/>
                </a:rPr>
                <a:t>管理</a:t>
              </a:r>
              <a:r>
                <a:rPr lang="zh-TW" altLang="en-US" sz="2800" b="1" dirty="0">
                  <a:solidFill>
                    <a:schemeClr val="bg1"/>
                  </a:solidFill>
                  <a:ea typeface="標楷體" panose="03000509000000000000" pitchFamily="65" charset="-120"/>
                </a:rPr>
                <a:t>問題</a:t>
              </a: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1035938" y="1097430"/>
              <a:ext cx="7596711" cy="785526"/>
              <a:chOff x="1035938" y="1662783"/>
              <a:chExt cx="7596711" cy="785526"/>
            </a:xfrm>
          </p:grpSpPr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3AC59097-EF8A-4D8F-A1ED-292FE535820E}"/>
                  </a:ext>
                </a:extLst>
              </p:cNvPr>
              <p:cNvSpPr txBox="1"/>
              <p:nvPr/>
            </p:nvSpPr>
            <p:spPr>
              <a:xfrm>
                <a:off x="1035938" y="1705946"/>
                <a:ext cx="1715510" cy="70788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　過度關注數</a:t>
                </a:r>
                <a:endParaRPr lang="en-US" altLang="zh-TW" sz="20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20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　據基礎設施</a:t>
                </a:r>
                <a:endParaRPr lang="en-US" altLang="zh-TW" sz="20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3AC59097-EF8A-4D8F-A1ED-292FE535820E}"/>
                  </a:ext>
                </a:extLst>
              </p:cNvPr>
              <p:cNvSpPr txBox="1"/>
              <p:nvPr/>
            </p:nvSpPr>
            <p:spPr>
              <a:xfrm>
                <a:off x="2846703" y="1705946"/>
                <a:ext cx="2057485" cy="73887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b="1" dirty="0" smtClean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數據</a:t>
                </a:r>
                <a:r>
                  <a:rPr lang="zh-TW" altLang="en-US" sz="20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建構</a:t>
                </a:r>
                <a:r>
                  <a:rPr lang="zh-TW" altLang="en-US" sz="2000" b="1" dirty="0" smtClean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方式</a:t>
                </a:r>
                <a:endParaRPr lang="en-US" altLang="zh-TW" sz="2000" b="1" dirty="0" smtClean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2000" b="1" dirty="0" smtClean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與最終</a:t>
                </a:r>
                <a:r>
                  <a:rPr lang="zh-TW" altLang="en-US" sz="20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目的不同</a:t>
                </a:r>
                <a:endParaRPr lang="en-US" altLang="zh-TW" sz="20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994122" y="1709595"/>
                <a:ext cx="1715510" cy="70788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　缺乏共同</a:t>
                </a:r>
                <a:endParaRPr lang="en-US" altLang="zh-TW" sz="20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20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　數據語言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37491" y="1695947"/>
                <a:ext cx="240665" cy="33818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ea typeface="標楷體" panose="03000509000000000000" pitchFamily="65" charset="-120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6799565" y="1709433"/>
                <a:ext cx="1833084" cy="7388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  不願</a:t>
                </a:r>
                <a:r>
                  <a:rPr lang="zh-TW" altLang="en-US" sz="2000" b="1" dirty="0" smtClean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分享</a:t>
                </a:r>
                <a:endParaRPr lang="en-US" altLang="zh-TW" sz="2000" b="1" dirty="0" smtClean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sz="2000" b="1" dirty="0" smtClean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相關</a:t>
                </a:r>
                <a:r>
                  <a:rPr lang="zh-TW" altLang="en-US" sz="20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資訊與數據</a:t>
                </a: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1044290" y="1672679"/>
                <a:ext cx="227067" cy="384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ea typeface="標楷體" panose="03000509000000000000" pitchFamily="65" charset="-120"/>
                  </a:rPr>
                  <a:t>1</a:t>
                </a:r>
                <a:endParaRPr lang="zh-TW" altLang="en-US" b="1" dirty="0">
                  <a:ea typeface="標楷體" panose="03000509000000000000" pitchFamily="65" charset="-120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46801" y="1705707"/>
                <a:ext cx="240665" cy="33818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ea typeface="標楷體" panose="03000509000000000000" pitchFamily="65" charset="-120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798206" y="1707773"/>
                <a:ext cx="240665" cy="3381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ea typeface="標楷體" panose="03000509000000000000" pitchFamily="65" charset="-12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994237" y="1709593"/>
                <a:ext cx="240665" cy="33818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ea typeface="標楷體" panose="03000509000000000000" pitchFamily="65" charset="-120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2844451" y="1686918"/>
                <a:ext cx="245365" cy="37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ea typeface="標楷體" panose="03000509000000000000" pitchFamily="65" charset="-120"/>
                  </a:rPr>
                  <a:t>2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4995380" y="1692973"/>
                <a:ext cx="238379" cy="375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ea typeface="標楷體" panose="03000509000000000000" pitchFamily="65" charset="-120"/>
                  </a:rPr>
                  <a:t>3</a:t>
                </a: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787852" y="1662783"/>
                <a:ext cx="261373" cy="37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ea typeface="標楷體" panose="03000509000000000000" pitchFamily="65" charset="-120"/>
                  </a:rPr>
                  <a:t>4</a:t>
                </a:r>
              </a:p>
            </p:txBody>
          </p:sp>
        </p:grpSp>
        <p:grpSp>
          <p:nvGrpSpPr>
            <p:cNvPr id="20" name="群組 66"/>
            <p:cNvGrpSpPr/>
            <p:nvPr/>
          </p:nvGrpSpPr>
          <p:grpSpPr>
            <a:xfrm>
              <a:off x="1031110" y="1816541"/>
              <a:ext cx="7601540" cy="1345327"/>
              <a:chOff x="1031110" y="1945922"/>
              <a:chExt cx="7601540" cy="1345327"/>
            </a:xfrm>
          </p:grpSpPr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="" id="{3AC59097-EF8A-4D8F-A1ED-292FE535820E}"/>
                  </a:ext>
                </a:extLst>
              </p:cNvPr>
              <p:cNvSpPr txBox="1"/>
              <p:nvPr/>
            </p:nvSpPr>
            <p:spPr>
              <a:xfrm>
                <a:off x="1106322" y="2583363"/>
                <a:ext cx="15582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b="1" dirty="0">
                    <a:ea typeface="標楷體" panose="03000509000000000000" pitchFamily="65" charset="-120"/>
                  </a:rPr>
                  <a:t>須關注數據產品本身</a:t>
                </a:r>
                <a:endParaRPr lang="en-US" altLang="zh-TW" sz="2000" b="1" dirty="0">
                  <a:ea typeface="標楷體" panose="03000509000000000000" pitchFamily="65" charset="-120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2876233" y="2550251"/>
                <a:ext cx="20279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b="1" dirty="0">
                    <a:ea typeface="標楷體" panose="03000509000000000000" pitchFamily="65" charset="-120"/>
                  </a:rPr>
                  <a:t>建立數據前須考慮最終用途</a:t>
                </a:r>
                <a:endParaRPr lang="en-US" altLang="zh-TW" sz="2000" b="1" dirty="0">
                  <a:ea typeface="標楷體" panose="03000509000000000000" pitchFamily="65" charset="-12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904189" y="2537653"/>
                <a:ext cx="198156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b="1" dirty="0">
                    <a:ea typeface="標楷體" panose="03000509000000000000" pitchFamily="65" charset="-120"/>
                  </a:rPr>
                  <a:t>建構數據前須積極跨部門溝通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89638" y="2545434"/>
                <a:ext cx="17430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b="1" dirty="0">
                    <a:ea typeface="標楷體" panose="03000509000000000000" pitchFamily="65" charset="-120"/>
                  </a:rPr>
                  <a:t>內部組織的信任感與溝通</a:t>
                </a:r>
                <a:endParaRPr lang="en-US" altLang="zh-TW" sz="2000" b="1" dirty="0">
                  <a:ea typeface="標楷體" panose="03000509000000000000" pitchFamily="65" charset="-120"/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31110" y="1985131"/>
                <a:ext cx="7601539" cy="41762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 smtClean="0">
                    <a:ea typeface="標楷體" panose="03000509000000000000" pitchFamily="65" charset="-120"/>
                  </a:rPr>
                  <a:t>       </a:t>
                </a:r>
                <a:r>
                  <a:rPr lang="zh-TW" altLang="en-US" sz="2000" b="1" dirty="0" smtClean="0">
                    <a:ea typeface="標楷體" panose="03000509000000000000" pitchFamily="65" charset="-120"/>
                  </a:rPr>
                  <a:t>面臨</a:t>
                </a:r>
                <a:r>
                  <a:rPr lang="zh-TW" altLang="en-US" sz="2000" b="1" dirty="0">
                    <a:ea typeface="標楷體" panose="03000509000000000000" pitchFamily="65" charset="-120"/>
                  </a:rPr>
                  <a:t>狀況：常使用</a:t>
                </a:r>
                <a:r>
                  <a:rPr lang="zh-TW" altLang="en-US" sz="2000" b="1" dirty="0">
                    <a:solidFill>
                      <a:schemeClr val="bg2"/>
                    </a:solidFill>
                    <a:ea typeface="標楷體" panose="03000509000000000000" pitchFamily="65" charset="-120"/>
                  </a:rPr>
                  <a:t>品質</a:t>
                </a:r>
                <a:r>
                  <a:rPr lang="zh-TW" altLang="en-US" sz="2000" b="1" dirty="0" smtClean="0">
                    <a:solidFill>
                      <a:schemeClr val="bg2"/>
                    </a:solidFill>
                    <a:ea typeface="標楷體" panose="03000509000000000000" pitchFamily="65" charset="-120"/>
                  </a:rPr>
                  <a:t>不良</a:t>
                </a:r>
                <a:r>
                  <a:rPr lang="zh-TW" altLang="en-US" sz="2000" b="1" dirty="0" smtClean="0">
                    <a:ea typeface="標楷體" panose="03000509000000000000" pitchFamily="65" charset="-120"/>
                  </a:rPr>
                  <a:t>、</a:t>
                </a:r>
                <a:r>
                  <a:rPr lang="zh-TW" altLang="en-US" sz="2000" b="1" dirty="0" smtClean="0">
                    <a:solidFill>
                      <a:schemeClr val="bg2"/>
                    </a:solidFill>
                    <a:ea typeface="標楷體" panose="03000509000000000000" pitchFamily="65" charset="-120"/>
                  </a:rPr>
                  <a:t>未經管理</a:t>
                </a:r>
                <a:r>
                  <a:rPr lang="zh-TW" altLang="en-US" sz="2000" b="1" dirty="0" smtClean="0">
                    <a:ea typeface="標楷體" panose="03000509000000000000" pitchFamily="65" charset="-120"/>
                  </a:rPr>
                  <a:t>的外部數據來解決問題</a:t>
                </a:r>
                <a:endParaRPr lang="zh-TW" altLang="en-US" sz="2000" b="1" dirty="0"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＞形箭號 16"/>
              <p:cNvSpPr/>
              <p:nvPr/>
            </p:nvSpPr>
            <p:spPr>
              <a:xfrm rot="5400000">
                <a:off x="1744289" y="2215555"/>
                <a:ext cx="282322" cy="586941"/>
              </a:xfrm>
              <a:prstGeom prst="chevron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50" name="＞形箭號 49"/>
              <p:cNvSpPr/>
              <p:nvPr/>
            </p:nvSpPr>
            <p:spPr>
              <a:xfrm rot="5400000">
                <a:off x="3824954" y="2194956"/>
                <a:ext cx="282322" cy="586941"/>
              </a:xfrm>
              <a:prstGeom prst="chevron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51" name="＞形箭號 50"/>
              <p:cNvSpPr/>
              <p:nvPr/>
            </p:nvSpPr>
            <p:spPr>
              <a:xfrm rot="5400000">
                <a:off x="5708588" y="2190059"/>
                <a:ext cx="282322" cy="586941"/>
              </a:xfrm>
              <a:prstGeom prst="chevron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52" name="＞形箭號 51"/>
              <p:cNvSpPr/>
              <p:nvPr/>
            </p:nvSpPr>
            <p:spPr>
              <a:xfrm rot="5400000">
                <a:off x="7732183" y="2223605"/>
                <a:ext cx="282322" cy="586941"/>
              </a:xfrm>
              <a:prstGeom prst="chevron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ea typeface="標楷體" panose="03000509000000000000" pitchFamily="65" charset="-120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9778" b="89778" l="5778" r="95556">
                            <a14:foregroundMark x1="51111" y1="33333" x2="52000" y2="57333"/>
                            <a14:foregroundMark x1="48444" y1="69333" x2="51556" y2="72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80229" y="1945922"/>
                <a:ext cx="385401" cy="461151"/>
              </a:xfrm>
              <a:prstGeom prst="rect">
                <a:avLst/>
              </a:prstGeom>
            </p:spPr>
          </p:pic>
        </p:grpSp>
        <p:grpSp>
          <p:nvGrpSpPr>
            <p:cNvPr id="21" name="群組 67"/>
            <p:cNvGrpSpPr/>
            <p:nvPr/>
          </p:nvGrpSpPr>
          <p:grpSpPr>
            <a:xfrm>
              <a:off x="487480" y="3127257"/>
              <a:ext cx="8145170" cy="706751"/>
              <a:chOff x="487480" y="3381784"/>
              <a:chExt cx="8145170" cy="706751"/>
            </a:xfrm>
          </p:grpSpPr>
          <p:sp>
            <p:nvSpPr>
              <p:cNvPr id="53" name="文字方塊 52"/>
              <p:cNvSpPr txBox="1"/>
              <p:nvPr/>
            </p:nvSpPr>
            <p:spPr>
              <a:xfrm>
                <a:off x="487480" y="3381784"/>
                <a:ext cx="8145170" cy="7067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ea typeface="標楷體" panose="03000509000000000000" pitchFamily="65" charset="-120"/>
                  </a:rPr>
                  <a:t>　　　</a:t>
                </a:r>
                <a:r>
                  <a:rPr lang="zh-TW" altLang="en-US" b="1" dirty="0" smtClean="0">
                    <a:ea typeface="標楷體" panose="03000509000000000000" pitchFamily="65" charset="-120"/>
                  </a:rPr>
                  <a:t>　　如何建立</a:t>
                </a:r>
                <a:r>
                  <a:rPr lang="zh-TW" altLang="en-US" b="1" dirty="0">
                    <a:solidFill>
                      <a:srgbClr val="EA591F"/>
                    </a:solidFill>
                    <a:ea typeface="標楷體" panose="03000509000000000000" pitchFamily="65" charset="-120"/>
                  </a:rPr>
                  <a:t>數據產品</a:t>
                </a:r>
                <a:r>
                  <a:rPr lang="zh-TW" altLang="en-US" b="1" dirty="0">
                    <a:ea typeface="標楷體" panose="03000509000000000000" pitchFamily="65" charset="-120"/>
                  </a:rPr>
                  <a:t>與</a:t>
                </a:r>
                <a:r>
                  <a:rPr lang="zh-TW" altLang="en-US" b="1" dirty="0">
                    <a:solidFill>
                      <a:srgbClr val="EA591F"/>
                    </a:solidFill>
                    <a:ea typeface="標楷體" panose="03000509000000000000" pitchFamily="65" charset="-120"/>
                  </a:rPr>
                  <a:t>數據供應鏈</a:t>
                </a:r>
                <a:r>
                  <a:rPr lang="zh-TW" altLang="en-US" b="1" dirty="0">
                    <a:ea typeface="標楷體" panose="03000509000000000000" pitchFamily="65" charset="-120"/>
                  </a:rPr>
                  <a:t>，打造具有</a:t>
                </a:r>
                <a:r>
                  <a:rPr lang="zh-TW" altLang="en-US" b="1" u="sng" dirty="0">
                    <a:ea typeface="標楷體" panose="03000509000000000000" pitchFamily="65" charset="-120"/>
                  </a:rPr>
                  <a:t>正確性</a:t>
                </a:r>
                <a:r>
                  <a:rPr lang="zh-TW" altLang="en-US" b="1" dirty="0">
                    <a:ea typeface="標楷體" panose="03000509000000000000" pitchFamily="65" charset="-120"/>
                  </a:rPr>
                  <a:t>、</a:t>
                </a:r>
                <a:r>
                  <a:rPr lang="zh-TW" altLang="en-US" b="1" u="sng" dirty="0">
                    <a:ea typeface="標楷體" panose="03000509000000000000" pitchFamily="65" charset="-120"/>
                  </a:rPr>
                  <a:t>可信任</a:t>
                </a:r>
                <a:r>
                  <a:rPr lang="zh-TW" altLang="en-US" b="1" dirty="0">
                    <a:ea typeface="標楷體" panose="03000509000000000000" pitchFamily="65" charset="-120"/>
                  </a:rPr>
                  <a:t>、</a:t>
                </a:r>
                <a:r>
                  <a:rPr lang="zh-TW" altLang="en-US" b="1" u="sng" dirty="0">
                    <a:ea typeface="標楷體" panose="03000509000000000000" pitchFamily="65" charset="-120"/>
                  </a:rPr>
                  <a:t>可用性</a:t>
                </a:r>
                <a:r>
                  <a:rPr lang="zh-TW" altLang="en-US" b="1" dirty="0">
                    <a:ea typeface="標楷體" panose="03000509000000000000" pitchFamily="65" charset="-120"/>
                  </a:rPr>
                  <a:t>以及</a:t>
                </a:r>
                <a:r>
                  <a:rPr lang="zh-TW" altLang="en-US" b="1" u="sng" dirty="0" smtClean="0">
                    <a:ea typeface="標楷體" panose="03000509000000000000" pitchFamily="65" charset="-120"/>
                  </a:rPr>
                  <a:t>高品質</a:t>
                </a:r>
                <a:r>
                  <a:rPr lang="zh-TW" altLang="en-US" b="1" dirty="0">
                    <a:ea typeface="標楷體" panose="03000509000000000000" pitchFamily="65" charset="-120"/>
                  </a:rPr>
                  <a:t>的內部</a:t>
                </a:r>
                <a:r>
                  <a:rPr lang="zh-TW" altLang="en-US" b="1" dirty="0" smtClean="0">
                    <a:ea typeface="標楷體" panose="03000509000000000000" pitchFamily="65" charset="-120"/>
                  </a:rPr>
                  <a:t>數</a:t>
                </a:r>
                <a:endParaRPr lang="en-US" altLang="zh-TW" b="1" dirty="0" smtClean="0">
                  <a:ea typeface="標楷體" panose="03000509000000000000" pitchFamily="65" charset="-120"/>
                </a:endParaRPr>
              </a:p>
              <a:p>
                <a:r>
                  <a:rPr lang="en-US" altLang="zh-TW" b="1" dirty="0">
                    <a:ea typeface="標楷體" panose="03000509000000000000" pitchFamily="65" charset="-120"/>
                  </a:rPr>
                  <a:t>	</a:t>
                </a:r>
                <a:r>
                  <a:rPr lang="zh-TW" altLang="en-US" b="1" dirty="0">
                    <a:ea typeface="標楷體" panose="03000509000000000000" pitchFamily="65" charset="-120"/>
                  </a:rPr>
                  <a:t> </a:t>
                </a:r>
                <a:r>
                  <a:rPr lang="zh-TW" altLang="en-US" b="1" dirty="0" smtClean="0">
                    <a:ea typeface="標楷體" panose="03000509000000000000" pitchFamily="65" charset="-120"/>
                  </a:rPr>
                  <a:t>    據？數據供應</a:t>
                </a:r>
                <a:r>
                  <a:rPr lang="zh-TW" altLang="en-US" b="1" dirty="0">
                    <a:ea typeface="標楷體" panose="03000509000000000000" pitchFamily="65" charset="-120"/>
                  </a:rPr>
                  <a:t>鏈步驟如下：</a:t>
                </a:r>
              </a:p>
            </p:txBody>
          </p:sp>
          <p:pic>
            <p:nvPicPr>
              <p:cNvPr id="55" name="圖片 5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6">
                        <a14:imgEffect>
                          <a14:backgroundRemoval t="1778" b="89778" l="7556" r="89778">
                            <a14:foregroundMark x1="19111" y1="53333" x2="15556" y2="55556"/>
                            <a14:foregroundMark x1="22222" y1="57778" x2="21778" y2="60889"/>
                            <a14:foregroundMark x1="26222" y1="54667" x2="28444" y2="5466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693618" y="3402449"/>
                <a:ext cx="468233" cy="638976"/>
              </a:xfrm>
              <a:prstGeom prst="rect">
                <a:avLst/>
              </a:prstGeom>
            </p:spPr>
          </p:pic>
        </p:grpSp>
      </p:grpSp>
      <p:sp>
        <p:nvSpPr>
          <p:cNvPr id="56" name="矩形 55"/>
          <p:cNvSpPr/>
          <p:nvPr/>
        </p:nvSpPr>
        <p:spPr>
          <a:xfrm>
            <a:off x="2912049" y="4857492"/>
            <a:ext cx="1239505" cy="126188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檢視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確認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紀錄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維護</a:t>
            </a:r>
          </a:p>
        </p:txBody>
      </p:sp>
      <p:sp>
        <p:nvSpPr>
          <p:cNvPr id="57" name="矩形 56"/>
          <p:cNvSpPr/>
          <p:nvPr/>
        </p:nvSpPr>
        <p:spPr>
          <a:xfrm>
            <a:off x="4047131" y="4980601"/>
            <a:ext cx="1239505" cy="9694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成本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時間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品質</a:t>
            </a:r>
          </a:p>
        </p:txBody>
      </p:sp>
      <p:sp>
        <p:nvSpPr>
          <p:cNvPr id="58" name="乘號 57"/>
          <p:cNvSpPr/>
          <p:nvPr/>
        </p:nvSpPr>
        <p:spPr>
          <a:xfrm>
            <a:off x="3767572" y="5254672"/>
            <a:ext cx="383981" cy="320501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451806" y="4586979"/>
            <a:ext cx="1923843" cy="9694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流程圖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數據創造點</a:t>
            </a:r>
            <a:r>
              <a:rPr lang="en-US" altLang="zh-TW" dirty="0">
                <a:ea typeface="標楷體" panose="03000509000000000000" pitchFamily="65" charset="-120"/>
              </a:rPr>
              <a:t>/</a:t>
            </a:r>
            <a:r>
              <a:rPr lang="zh-TW" altLang="en-US" dirty="0">
                <a:ea typeface="標楷體" panose="03000509000000000000" pitchFamily="65" charset="-120"/>
              </a:rPr>
              <a:t>數據來源</a:t>
            </a:r>
          </a:p>
        </p:txBody>
      </p:sp>
      <p:sp>
        <p:nvSpPr>
          <p:cNvPr id="60" name="向右箭號 59"/>
          <p:cNvSpPr/>
          <p:nvPr/>
        </p:nvSpPr>
        <p:spPr>
          <a:xfrm>
            <a:off x="2643016" y="4109713"/>
            <a:ext cx="301645" cy="41372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61" name="向右箭號 60"/>
          <p:cNvSpPr/>
          <p:nvPr/>
        </p:nvSpPr>
        <p:spPr>
          <a:xfrm>
            <a:off x="5082250" y="4115589"/>
            <a:ext cx="301645" cy="41372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62" name="向右箭號 61"/>
          <p:cNvSpPr/>
          <p:nvPr/>
        </p:nvSpPr>
        <p:spPr>
          <a:xfrm>
            <a:off x="7239995" y="4143761"/>
            <a:ext cx="514636" cy="413723"/>
          </a:xfrm>
          <a:prstGeom prst="rightArrow">
            <a:avLst>
              <a:gd name="adj1" fmla="val 38809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63" name="向右箭號 62"/>
          <p:cNvSpPr/>
          <p:nvPr/>
        </p:nvSpPr>
        <p:spPr>
          <a:xfrm rot="5400000">
            <a:off x="8989735" y="4467413"/>
            <a:ext cx="345520" cy="391537"/>
          </a:xfrm>
          <a:prstGeom prst="rightArrow">
            <a:avLst>
              <a:gd name="adj1" fmla="val 37141"/>
              <a:gd name="adj2" fmla="val 5383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65" name="向右箭號 64"/>
          <p:cNvSpPr/>
          <p:nvPr/>
        </p:nvSpPr>
        <p:spPr>
          <a:xfrm rot="5400000">
            <a:off x="8985559" y="5121419"/>
            <a:ext cx="345520" cy="391537"/>
          </a:xfrm>
          <a:prstGeom prst="rightArrow">
            <a:avLst>
              <a:gd name="adj1" fmla="val 30710"/>
              <a:gd name="adj2" fmla="val 5383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66" name="向右箭號 65"/>
          <p:cNvSpPr/>
          <p:nvPr/>
        </p:nvSpPr>
        <p:spPr>
          <a:xfrm rot="5400000">
            <a:off x="8984882" y="5807021"/>
            <a:ext cx="345520" cy="391537"/>
          </a:xfrm>
          <a:prstGeom prst="rightArrow">
            <a:avLst>
              <a:gd name="adj1" fmla="val 37140"/>
              <a:gd name="adj2" fmla="val 5383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420196" y="6227904"/>
            <a:ext cx="1942843" cy="38471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44" indent="-285744">
              <a:buFont typeface="Wingdings" panose="05000000000000000000" pitchFamily="2" charset="2"/>
              <a:buChar char="p"/>
            </a:pPr>
            <a:r>
              <a:rPr lang="zh-TW" altLang="en-US" dirty="0">
                <a:ea typeface="標楷體" panose="03000509000000000000" pitchFamily="65" charset="-120"/>
              </a:rPr>
              <a:t>數據正確性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3062174" y="3632669"/>
            <a:ext cx="1911980" cy="40010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a typeface="標楷體" panose="03000509000000000000" pitchFamily="65" charset="-120"/>
              </a:rPr>
              <a:t>前置作業</a:t>
            </a:r>
            <a:endParaRPr lang="en-US" altLang="zh-TW" sz="2000" b="1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xmlns="" id="{3AC59097-EF8A-4D8F-A1ED-292FE535820E}"/>
              </a:ext>
            </a:extLst>
          </p:cNvPr>
          <p:cNvSpPr txBox="1"/>
          <p:nvPr/>
        </p:nvSpPr>
        <p:spPr>
          <a:xfrm>
            <a:off x="8005883" y="3645766"/>
            <a:ext cx="1911980" cy="40010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a typeface="標楷體" panose="03000509000000000000" pitchFamily="65" charset="-120"/>
              </a:rPr>
              <a:t>後續管理</a:t>
            </a:r>
            <a:endParaRPr lang="en-US" altLang="zh-TW" sz="2000" b="1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257518" y="4197721"/>
            <a:ext cx="1511917" cy="163121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zh-TW" altLang="en-US" sz="2000" dirty="0" smtClean="0">
                <a:ea typeface="標楷體" panose="03000509000000000000" pitchFamily="65" charset="-120"/>
              </a:rPr>
              <a:t>數據和其他資產價值相同，企業須積極管理</a:t>
            </a:r>
            <a:r>
              <a:rPr lang="zh-TW" altLang="en-US" sz="20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數據供應鏈！</a:t>
            </a:r>
            <a:endParaRPr lang="zh-TW" altLang="en-US" sz="2000" b="1" dirty="0">
              <a:solidFill>
                <a:schemeClr val="bg2"/>
              </a:solidFill>
              <a:ea typeface="標楷體" panose="03000509000000000000" pitchFamily="65" charset="-120"/>
            </a:endParaRPr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494"/>
            <a:ext cx="528607" cy="7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19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3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5" name="矩形 4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538651" y="448853"/>
            <a:ext cx="9690761" cy="64633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TW" altLang="en-US" sz="3600" b="1" dirty="0" smtClean="0">
                <a:ea typeface="標楷體" panose="03000509000000000000" pitchFamily="65" charset="-120"/>
              </a:rPr>
              <a:t>資料治理 </a:t>
            </a:r>
            <a:r>
              <a:rPr lang="en-US" altLang="zh-TW" sz="3600" b="1" dirty="0" smtClean="0">
                <a:ea typeface="標楷體" panose="03000509000000000000" pitchFamily="65" charset="-120"/>
              </a:rPr>
              <a:t>- </a:t>
            </a:r>
            <a:r>
              <a:rPr lang="zh-TW" altLang="en-US" sz="3600" b="1" dirty="0" smtClean="0">
                <a:ea typeface="標楷體" panose="03000509000000000000" pitchFamily="65" charset="-120"/>
              </a:rPr>
              <a:t>克服</a:t>
            </a:r>
            <a:r>
              <a:rPr lang="zh-TW" altLang="en-US" sz="36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數據分散管理</a:t>
            </a:r>
            <a:r>
              <a:rPr lang="zh-TW" altLang="en-US" sz="3600" b="1" dirty="0" smtClean="0">
                <a:ea typeface="標楷體" panose="03000509000000000000" pitchFamily="65" charset="-120"/>
              </a:rPr>
              <a:t>問題</a:t>
            </a:r>
            <a:endParaRPr lang="zh-TW" altLang="en-US" sz="3600" b="1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494"/>
            <a:ext cx="528607" cy="702323"/>
          </a:xfrm>
          <a:prstGeom prst="rect">
            <a:avLst/>
          </a:prstGeom>
        </p:spPr>
      </p:pic>
      <p:grpSp>
        <p:nvGrpSpPr>
          <p:cNvPr id="88" name="群組 41"/>
          <p:cNvGrpSpPr/>
          <p:nvPr/>
        </p:nvGrpSpPr>
        <p:grpSpPr>
          <a:xfrm>
            <a:off x="3143672" y="1694026"/>
            <a:ext cx="2392754" cy="480053"/>
            <a:chOff x="0" y="474677"/>
            <a:chExt cx="1558404" cy="360040"/>
          </a:xfrm>
        </p:grpSpPr>
        <p:sp>
          <p:nvSpPr>
            <p:cNvPr id="89" name="MH_SubTitle_1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 rot="10800000" flipH="1">
              <a:off x="0" y="483518"/>
              <a:ext cx="1547664" cy="288032"/>
            </a:xfrm>
            <a:custGeom>
              <a:avLst/>
              <a:gdLst>
                <a:gd name="T0" fmla="*/ 3377713 w 3663132"/>
                <a:gd name="T1" fmla="*/ 0 h 576871"/>
                <a:gd name="T2" fmla="*/ 585357 w 3663132"/>
                <a:gd name="T3" fmla="*/ 0 h 576871"/>
                <a:gd name="T4" fmla="*/ 0 w 3663132"/>
                <a:gd name="T5" fmla="*/ 574439 h 576871"/>
                <a:gd name="T6" fmla="*/ 3377713 w 3663132"/>
                <a:gd name="T7" fmla="*/ 574439 h 576871"/>
                <a:gd name="T8" fmla="*/ 3666405 w 3663132"/>
                <a:gd name="T9" fmla="*/ 287219 h 5768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63132"/>
                <a:gd name="T16" fmla="*/ 0 h 576871"/>
                <a:gd name="T17" fmla="*/ 3663132 w 3663132"/>
                <a:gd name="T18" fmla="*/ 576871 h 5768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63132" h="576871">
                  <a:moveTo>
                    <a:pt x="3374697" y="0"/>
                  </a:moveTo>
                  <a:lnTo>
                    <a:pt x="584833" y="0"/>
                  </a:lnTo>
                  <a:lnTo>
                    <a:pt x="0" y="576871"/>
                  </a:lnTo>
                  <a:lnTo>
                    <a:pt x="3374697" y="576871"/>
                  </a:lnTo>
                  <a:lnTo>
                    <a:pt x="3663132" y="288436"/>
                  </a:lnTo>
                  <a:lnTo>
                    <a:pt x="33746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6000" rIns="468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da-DK" altLang="zh-CN" dirty="0">
                <a:solidFill>
                  <a:srgbClr val="FFFFFF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76126" y="474677"/>
              <a:ext cx="148227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1800" b="1" dirty="0" smtClean="0">
                  <a:solidFill>
                    <a:schemeClr val="bg1"/>
                  </a:solidFill>
                </a:rPr>
                <a:t>Operation System</a:t>
              </a:r>
            </a:p>
          </p:txBody>
        </p:sp>
      </p:grpSp>
      <p:grpSp>
        <p:nvGrpSpPr>
          <p:cNvPr id="94" name="群組 134"/>
          <p:cNvGrpSpPr/>
          <p:nvPr/>
        </p:nvGrpSpPr>
        <p:grpSpPr>
          <a:xfrm>
            <a:off x="5735960" y="1700808"/>
            <a:ext cx="2880320" cy="480053"/>
            <a:chOff x="5117859" y="644691"/>
            <a:chExt cx="2607399" cy="480053"/>
          </a:xfrm>
        </p:grpSpPr>
        <p:sp>
          <p:nvSpPr>
            <p:cNvPr id="95" name="MH_SubTitle_1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420139" y="644691"/>
              <a:ext cx="2305119" cy="384042"/>
            </a:xfrm>
            <a:custGeom>
              <a:avLst/>
              <a:gdLst>
                <a:gd name="T0" fmla="*/ 3377713 w 3663132"/>
                <a:gd name="T1" fmla="*/ 0 h 576871"/>
                <a:gd name="T2" fmla="*/ 585357 w 3663132"/>
                <a:gd name="T3" fmla="*/ 0 h 576871"/>
                <a:gd name="T4" fmla="*/ 0 w 3663132"/>
                <a:gd name="T5" fmla="*/ 574439 h 576871"/>
                <a:gd name="T6" fmla="*/ 3377713 w 3663132"/>
                <a:gd name="T7" fmla="*/ 574439 h 576871"/>
                <a:gd name="T8" fmla="*/ 3666405 w 3663132"/>
                <a:gd name="T9" fmla="*/ 287219 h 5768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63132"/>
                <a:gd name="T16" fmla="*/ 0 h 576871"/>
                <a:gd name="T17" fmla="*/ 3663132 w 3663132"/>
                <a:gd name="T18" fmla="*/ 576871 h 5768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63132" h="576871">
                  <a:moveTo>
                    <a:pt x="3374697" y="0"/>
                  </a:moveTo>
                  <a:lnTo>
                    <a:pt x="584833" y="0"/>
                  </a:lnTo>
                  <a:lnTo>
                    <a:pt x="0" y="576871"/>
                  </a:lnTo>
                  <a:lnTo>
                    <a:pt x="3374697" y="576871"/>
                  </a:lnTo>
                  <a:lnTo>
                    <a:pt x="3663132" y="288436"/>
                  </a:lnTo>
                  <a:lnTo>
                    <a:pt x="33746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6000" rIns="468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da-DK" altLang="zh-CN" dirty="0">
                <a:solidFill>
                  <a:srgbClr val="FFFFFF"/>
                </a:solidFill>
              </a:endParaRPr>
            </a:p>
          </p:txBody>
        </p:sp>
        <p:grpSp>
          <p:nvGrpSpPr>
            <p:cNvPr id="96" name="群組 45"/>
            <p:cNvGrpSpPr/>
            <p:nvPr/>
          </p:nvGrpSpPr>
          <p:grpSpPr>
            <a:xfrm>
              <a:off x="5117859" y="644691"/>
              <a:ext cx="2418420" cy="480053"/>
              <a:chOff x="1397161" y="483518"/>
              <a:chExt cx="1813817" cy="360040"/>
            </a:xfrm>
          </p:grpSpPr>
          <p:sp>
            <p:nvSpPr>
              <p:cNvPr id="97" name="MH_SubTitle_1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 rot="10800000" flipH="1">
                <a:off x="1397161" y="483518"/>
                <a:ext cx="1547666" cy="288032"/>
              </a:xfrm>
              <a:custGeom>
                <a:avLst/>
                <a:gdLst>
                  <a:gd name="T0" fmla="*/ 3377713 w 3663132"/>
                  <a:gd name="T1" fmla="*/ 0 h 576871"/>
                  <a:gd name="T2" fmla="*/ 585357 w 3663132"/>
                  <a:gd name="T3" fmla="*/ 0 h 576871"/>
                  <a:gd name="T4" fmla="*/ 0 w 3663132"/>
                  <a:gd name="T5" fmla="*/ 574439 h 576871"/>
                  <a:gd name="T6" fmla="*/ 3377713 w 3663132"/>
                  <a:gd name="T7" fmla="*/ 574439 h 576871"/>
                  <a:gd name="T8" fmla="*/ 3666405 w 3663132"/>
                  <a:gd name="T9" fmla="*/ 287219 h 5768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63132"/>
                  <a:gd name="T16" fmla="*/ 0 h 576871"/>
                  <a:gd name="T17" fmla="*/ 3663132 w 3663132"/>
                  <a:gd name="T18" fmla="*/ 576871 h 5768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63132" h="576871">
                    <a:moveTo>
                      <a:pt x="3374697" y="0"/>
                    </a:moveTo>
                    <a:lnTo>
                      <a:pt x="584833" y="0"/>
                    </a:lnTo>
                    <a:lnTo>
                      <a:pt x="0" y="576871"/>
                    </a:lnTo>
                    <a:lnTo>
                      <a:pt x="3374697" y="576871"/>
                    </a:lnTo>
                    <a:lnTo>
                      <a:pt x="3663132" y="288436"/>
                    </a:lnTo>
                    <a:lnTo>
                      <a:pt x="33746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16000" rIns="468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da-DK" altLang="zh-CN" sz="4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2234232" y="483518"/>
                <a:ext cx="976746" cy="360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800" b="1" dirty="0" smtClean="0">
                    <a:solidFill>
                      <a:schemeClr val="bg1"/>
                    </a:solidFill>
                  </a:rPr>
                  <a:t>DB</a:t>
                </a:r>
              </a:p>
            </p:txBody>
          </p:sp>
        </p:grpSp>
      </p:grpSp>
      <p:grpSp>
        <p:nvGrpSpPr>
          <p:cNvPr id="99" name="群組 135"/>
          <p:cNvGrpSpPr/>
          <p:nvPr/>
        </p:nvGrpSpPr>
        <p:grpSpPr>
          <a:xfrm>
            <a:off x="8792237" y="1694024"/>
            <a:ext cx="2656825" cy="480053"/>
            <a:chOff x="8976312" y="637906"/>
            <a:chExt cx="2925474" cy="480053"/>
          </a:xfrm>
        </p:grpSpPr>
        <p:sp>
          <p:nvSpPr>
            <p:cNvPr id="100" name="MH_SubTitle_1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 rot="10800000" flipH="1">
              <a:off x="8976312" y="644691"/>
              <a:ext cx="2221775" cy="384042"/>
            </a:xfrm>
            <a:custGeom>
              <a:avLst/>
              <a:gdLst>
                <a:gd name="T0" fmla="*/ 3377713 w 3663132"/>
                <a:gd name="T1" fmla="*/ 0 h 576871"/>
                <a:gd name="T2" fmla="*/ 585357 w 3663132"/>
                <a:gd name="T3" fmla="*/ 0 h 576871"/>
                <a:gd name="T4" fmla="*/ 0 w 3663132"/>
                <a:gd name="T5" fmla="*/ 574439 h 576871"/>
                <a:gd name="T6" fmla="*/ 3377713 w 3663132"/>
                <a:gd name="T7" fmla="*/ 574439 h 576871"/>
                <a:gd name="T8" fmla="*/ 3666405 w 3663132"/>
                <a:gd name="T9" fmla="*/ 287219 h 5768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63132"/>
                <a:gd name="T16" fmla="*/ 0 h 576871"/>
                <a:gd name="T17" fmla="*/ 3663132 w 3663132"/>
                <a:gd name="T18" fmla="*/ 576871 h 5768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63132" h="576871">
                  <a:moveTo>
                    <a:pt x="3374697" y="0"/>
                  </a:moveTo>
                  <a:lnTo>
                    <a:pt x="584833" y="0"/>
                  </a:lnTo>
                  <a:lnTo>
                    <a:pt x="0" y="576871"/>
                  </a:lnTo>
                  <a:lnTo>
                    <a:pt x="3374697" y="576871"/>
                  </a:lnTo>
                  <a:lnTo>
                    <a:pt x="3663132" y="288436"/>
                  </a:lnTo>
                  <a:lnTo>
                    <a:pt x="33746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6000" rIns="468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da-DK" altLang="zh-CN" dirty="0">
                <a:solidFill>
                  <a:srgbClr val="FFFFFF"/>
                </a:solidFill>
              </a:endParaRPr>
            </a:p>
          </p:txBody>
        </p:sp>
        <p:grpSp>
          <p:nvGrpSpPr>
            <p:cNvPr id="101" name="群組 50"/>
            <p:cNvGrpSpPr/>
            <p:nvPr/>
          </p:nvGrpSpPr>
          <p:grpSpPr>
            <a:xfrm>
              <a:off x="9479606" y="637906"/>
              <a:ext cx="2422180" cy="480053"/>
              <a:chOff x="1457583" y="478429"/>
              <a:chExt cx="1816634" cy="360040"/>
            </a:xfrm>
          </p:grpSpPr>
          <p:sp>
            <p:nvSpPr>
              <p:cNvPr id="102" name="MH_SubTitle_1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 rot="10800000" flipH="1">
                <a:off x="1726553" y="483518"/>
                <a:ext cx="1547664" cy="288032"/>
              </a:xfrm>
              <a:custGeom>
                <a:avLst/>
                <a:gdLst>
                  <a:gd name="T0" fmla="*/ 3377713 w 3663132"/>
                  <a:gd name="T1" fmla="*/ 0 h 576871"/>
                  <a:gd name="T2" fmla="*/ 585357 w 3663132"/>
                  <a:gd name="T3" fmla="*/ 0 h 576871"/>
                  <a:gd name="T4" fmla="*/ 0 w 3663132"/>
                  <a:gd name="T5" fmla="*/ 574439 h 576871"/>
                  <a:gd name="T6" fmla="*/ 3377713 w 3663132"/>
                  <a:gd name="T7" fmla="*/ 574439 h 576871"/>
                  <a:gd name="T8" fmla="*/ 3666405 w 3663132"/>
                  <a:gd name="T9" fmla="*/ 287219 h 5768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63132"/>
                  <a:gd name="T16" fmla="*/ 0 h 576871"/>
                  <a:gd name="T17" fmla="*/ 3663132 w 3663132"/>
                  <a:gd name="T18" fmla="*/ 576871 h 5768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63132" h="576871">
                    <a:moveTo>
                      <a:pt x="3374697" y="0"/>
                    </a:moveTo>
                    <a:lnTo>
                      <a:pt x="584833" y="0"/>
                    </a:lnTo>
                    <a:lnTo>
                      <a:pt x="0" y="576871"/>
                    </a:lnTo>
                    <a:lnTo>
                      <a:pt x="3374697" y="576871"/>
                    </a:lnTo>
                    <a:lnTo>
                      <a:pt x="3663132" y="288436"/>
                    </a:lnTo>
                    <a:lnTo>
                      <a:pt x="33746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16000" rIns="468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da-DK" altLang="zh-CN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1457583" y="478429"/>
                <a:ext cx="1783935" cy="360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2000" b="1" dirty="0" smtClean="0">
                    <a:solidFill>
                      <a:schemeClr val="bg1"/>
                    </a:solidFill>
                  </a:rPr>
                  <a:t>Report / OLAP</a:t>
                </a:r>
              </a:p>
            </p:txBody>
          </p:sp>
        </p:grpSp>
      </p:grpSp>
      <p:sp>
        <p:nvSpPr>
          <p:cNvPr id="147" name="圓角矩形 146"/>
          <p:cNvSpPr/>
          <p:nvPr/>
        </p:nvSpPr>
        <p:spPr>
          <a:xfrm>
            <a:off x="728311" y="2496629"/>
            <a:ext cx="3101027" cy="1316182"/>
          </a:xfrm>
          <a:prstGeom prst="roundRect">
            <a:avLst>
              <a:gd name="adj" fmla="val 10000"/>
            </a:avLst>
          </a:prstGeom>
          <a:noFill/>
          <a:ln w="28575">
            <a:solidFill>
              <a:schemeClr val="accent5"/>
            </a:solidFill>
            <a:prstDash val="lgDashDotDot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 </a:t>
            </a:r>
            <a:r>
              <a:rPr lang="zh-TW" altLang="en-US" sz="1800" b="1" dirty="0" smtClean="0">
                <a:solidFill>
                  <a:schemeClr val="bg2"/>
                </a:solidFill>
                <a:latin typeface="Arial" pitchFamily="34" charset="0"/>
                <a:ea typeface="標楷體" pitchFamily="65" charset="-120"/>
              </a:rPr>
              <a:t>各 </a:t>
            </a:r>
            <a:r>
              <a:rPr lang="en-US" altLang="zh-TW" sz="1800" b="1" dirty="0" smtClean="0">
                <a:solidFill>
                  <a:schemeClr val="bg2"/>
                </a:solidFill>
                <a:latin typeface="Arial" pitchFamily="34" charset="0"/>
                <a:ea typeface="標楷體" pitchFamily="65" charset="-120"/>
              </a:rPr>
              <a:t>User </a:t>
            </a: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與 </a:t>
            </a:r>
            <a:r>
              <a:rPr lang="en-US" altLang="zh-TW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IT </a:t>
            </a: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洽談需求</a:t>
            </a:r>
            <a:endParaRPr lang="en-US" altLang="zh-TW" sz="1800" b="1" dirty="0" smtClean="0">
              <a:solidFill>
                <a:srgbClr val="002060"/>
              </a:solidFill>
              <a:latin typeface="Arial" pitchFamily="34" charset="0"/>
              <a:ea typeface="標楷體" pitchFamily="65" charset="-120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 </a:t>
            </a:r>
            <a:r>
              <a:rPr lang="zh-TW" altLang="en-US" sz="1800" b="1" dirty="0" smtClean="0">
                <a:solidFill>
                  <a:schemeClr val="bg2"/>
                </a:solidFill>
                <a:latin typeface="Arial" pitchFamily="34" charset="0"/>
                <a:ea typeface="標楷體" pitchFamily="65" charset="-120"/>
              </a:rPr>
              <a:t>各單位分別</a:t>
            </a: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匯整儲存數據</a:t>
            </a:r>
            <a:endParaRPr lang="en-US" altLang="zh-TW" sz="1800" b="1" dirty="0" smtClean="0">
              <a:solidFill>
                <a:srgbClr val="002060"/>
              </a:solidFill>
              <a:latin typeface="Arial" pitchFamily="34" charset="0"/>
              <a:ea typeface="標楷體" pitchFamily="65" charset="-120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 網頁報表無共同開發框架</a:t>
            </a:r>
            <a:endParaRPr lang="en-US" altLang="zh-TW" sz="1800" b="1" dirty="0" smtClean="0">
              <a:solidFill>
                <a:srgbClr val="002060"/>
              </a:solidFill>
              <a:latin typeface="Arial" pitchFamily="34" charset="0"/>
              <a:ea typeface="標楷體" pitchFamily="65" charset="-120"/>
            </a:endParaRPr>
          </a:p>
        </p:txBody>
      </p:sp>
      <p:sp>
        <p:nvSpPr>
          <p:cNvPr id="148" name="圓角矩形 147"/>
          <p:cNvSpPr/>
          <p:nvPr/>
        </p:nvSpPr>
        <p:spPr>
          <a:xfrm>
            <a:off x="728313" y="4567999"/>
            <a:ext cx="3101026" cy="1316182"/>
          </a:xfrm>
          <a:prstGeom prst="roundRect">
            <a:avLst>
              <a:gd name="adj" fmla="val 10000"/>
            </a:avLst>
          </a:prstGeom>
          <a:noFill/>
          <a:ln w="28575">
            <a:solidFill>
              <a:schemeClr val="accent5"/>
            </a:solidFill>
            <a:prstDash val="lgDashDotDot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TW" altLang="en-US" sz="1800" b="1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 共同建構 </a:t>
            </a:r>
            <a:r>
              <a:rPr lang="en-US" altLang="zh-TW" sz="1600" b="1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Data Node</a:t>
            </a:r>
            <a:endParaRPr lang="en-US" altLang="zh-TW" sz="1600" b="1" dirty="0" smtClean="0">
              <a:solidFill>
                <a:srgbClr val="002060"/>
              </a:solidFill>
              <a:latin typeface="Arial" pitchFamily="34" charset="0"/>
              <a:ea typeface="標楷體" pitchFamily="65" charset="-120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 數據直接連結至 </a:t>
            </a:r>
            <a:r>
              <a:rPr lang="en-US" altLang="zh-TW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DB</a:t>
            </a: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 規劃共同網頁開發架構</a:t>
            </a:r>
            <a:endParaRPr lang="en-US" altLang="zh-TW" sz="1800" b="1" dirty="0" smtClean="0">
              <a:solidFill>
                <a:srgbClr val="002060"/>
              </a:solidFill>
              <a:latin typeface="Arial" pitchFamily="34" charset="0"/>
              <a:ea typeface="標楷體" pitchFamily="65" charset="-120"/>
            </a:endParaRPr>
          </a:p>
        </p:txBody>
      </p:sp>
      <p:grpSp>
        <p:nvGrpSpPr>
          <p:cNvPr id="194" name="群組 193"/>
          <p:cNvGrpSpPr/>
          <p:nvPr/>
        </p:nvGrpSpPr>
        <p:grpSpPr>
          <a:xfrm>
            <a:off x="4223792" y="4473407"/>
            <a:ext cx="7416824" cy="1475873"/>
            <a:chOff x="4367808" y="3261781"/>
            <a:chExt cx="7416824" cy="1475873"/>
          </a:xfrm>
        </p:grpSpPr>
        <p:grpSp>
          <p:nvGrpSpPr>
            <p:cNvPr id="172" name="群組 146"/>
            <p:cNvGrpSpPr>
              <a:grpSpLocks noChangeAspect="1"/>
            </p:cNvGrpSpPr>
            <p:nvPr/>
          </p:nvGrpSpPr>
          <p:grpSpPr>
            <a:xfrm>
              <a:off x="4367808" y="3448737"/>
              <a:ext cx="7416824" cy="1288917"/>
              <a:chOff x="4135771" y="1233022"/>
              <a:chExt cx="8240925" cy="1432129"/>
            </a:xfrm>
          </p:grpSpPr>
          <p:pic>
            <p:nvPicPr>
              <p:cNvPr id="174" name="圖片 173" descr="tableau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62817" y="2253439"/>
                <a:ext cx="2376279" cy="411712"/>
              </a:xfrm>
              <a:prstGeom prst="rect">
                <a:avLst/>
              </a:prstGeom>
            </p:spPr>
          </p:pic>
          <p:pic>
            <p:nvPicPr>
              <p:cNvPr id="175" name="Picture 2" descr="D:\UserData\Work\Project\2020知識圖譜與DataMart\Ref\DB1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4135771" y="1575637"/>
                <a:ext cx="864097" cy="864097"/>
              </a:xfrm>
              <a:prstGeom prst="rect">
                <a:avLst/>
              </a:prstGeom>
              <a:noFill/>
            </p:spPr>
          </p:pic>
          <p:grpSp>
            <p:nvGrpSpPr>
              <p:cNvPr id="176" name="群組 12"/>
              <p:cNvGrpSpPr/>
              <p:nvPr/>
            </p:nvGrpSpPr>
            <p:grpSpPr>
              <a:xfrm>
                <a:off x="4437588" y="1876002"/>
                <a:ext cx="1458381" cy="494231"/>
                <a:chOff x="2155627" y="3025064"/>
                <a:chExt cx="1093786" cy="370673"/>
              </a:xfrm>
            </p:grpSpPr>
            <p:sp>
              <p:nvSpPr>
                <p:cNvPr id="188" name="向右箭號 187"/>
                <p:cNvSpPr/>
                <p:nvPr/>
              </p:nvSpPr>
              <p:spPr>
                <a:xfrm>
                  <a:off x="3012123" y="3025064"/>
                  <a:ext cx="237290" cy="266766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b="1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2155627" y="3035697"/>
                  <a:ext cx="576064" cy="360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zh-TW" sz="1500" b="1" dirty="0" smtClean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7" name="矩形 186"/>
              <p:cNvSpPr/>
              <p:nvPr/>
            </p:nvSpPr>
            <p:spPr>
              <a:xfrm>
                <a:off x="5882643" y="1890179"/>
                <a:ext cx="960107" cy="480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zh-TW" sz="1500" b="1" dirty="0" smtClean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群組 26"/>
              <p:cNvGrpSpPr/>
              <p:nvPr/>
            </p:nvGrpSpPr>
            <p:grpSpPr>
              <a:xfrm>
                <a:off x="8634909" y="1876002"/>
                <a:ext cx="960107" cy="494231"/>
                <a:chOff x="2155627" y="3025064"/>
                <a:chExt cx="720080" cy="370673"/>
              </a:xfrm>
            </p:grpSpPr>
            <p:sp>
              <p:nvSpPr>
                <p:cNvPr id="184" name="向右箭號 183"/>
                <p:cNvSpPr/>
                <p:nvPr/>
              </p:nvSpPr>
              <p:spPr>
                <a:xfrm>
                  <a:off x="2381677" y="3025064"/>
                  <a:ext cx="237290" cy="266766"/>
                </a:xfrm>
                <a:prstGeom prst="rightArrow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2155627" y="3035697"/>
                  <a:ext cx="720080" cy="360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zh-TW" sz="1500" b="1" dirty="0" smtClean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82" name="圖片 181" descr="features_screen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69507" y="1418555"/>
                <a:ext cx="1449435" cy="872366"/>
              </a:xfrm>
              <a:prstGeom prst="rect">
                <a:avLst/>
              </a:prstGeom>
            </p:spPr>
          </p:pic>
          <p:pic>
            <p:nvPicPr>
              <p:cNvPr id="183" name="圖片 182" descr="html2.jpg"/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5F5F5"/>
                  </a:clrFrom>
                  <a:clrTo>
                    <a:srgbClr val="F5F5F5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016899" y="1233022"/>
                <a:ext cx="1359797" cy="1359797"/>
              </a:xfrm>
              <a:prstGeom prst="rect">
                <a:avLst/>
              </a:prstGeom>
            </p:spPr>
          </p:pic>
        </p:grpSp>
        <p:pic>
          <p:nvPicPr>
            <p:cNvPr id="192" name="圖片 191" descr="DW2.jpg"/>
            <p:cNvPicPr>
              <a:picLocks noChangeAspect="1"/>
            </p:cNvPicPr>
            <p:nvPr/>
          </p:nvPicPr>
          <p:blipFill>
            <a:blip r:embed="rId14" cstate="print">
              <a:clrChange>
                <a:clrFrom>
                  <a:srgbClr val="DDDDDD"/>
                </a:clrFrom>
                <a:clrTo>
                  <a:srgbClr val="DDDDD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28048" y="3261781"/>
              <a:ext cx="1603209" cy="1300595"/>
            </a:xfrm>
            <a:prstGeom prst="rect">
              <a:avLst/>
            </a:prstGeom>
          </p:spPr>
        </p:pic>
        <p:sp>
          <p:nvSpPr>
            <p:cNvPr id="193" name="矩形 192"/>
            <p:cNvSpPr/>
            <p:nvPr/>
          </p:nvSpPr>
          <p:spPr>
            <a:xfrm>
              <a:off x="6810947" y="4422627"/>
              <a:ext cx="1895062" cy="238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smtClean="0">
                  <a:solidFill>
                    <a:srgbClr val="0070C0"/>
                  </a:solidFill>
                </a:rPr>
                <a:t>DATA NODE</a:t>
              </a:r>
              <a:endParaRPr lang="zh-TW" altLang="en-US" sz="1400" b="1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99" name="直接连接符 10"/>
          <p:cNvCxnSpPr/>
          <p:nvPr/>
        </p:nvCxnSpPr>
        <p:spPr>
          <a:xfrm>
            <a:off x="1452608" y="4149080"/>
            <a:ext cx="1011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群組 202">
            <a:extLst>
              <a:ext uri="{FF2B5EF4-FFF2-40B4-BE49-F238E27FC236}">
                <a16:creationId xmlns:a16="http://schemas.microsoft.com/office/drawing/2014/main" xmlns="" id="{8E2BA526-C84C-4F89-B86D-280FD23A90B4}"/>
              </a:ext>
            </a:extLst>
          </p:cNvPr>
          <p:cNvGrpSpPr/>
          <p:nvPr/>
        </p:nvGrpSpPr>
        <p:grpSpPr>
          <a:xfrm>
            <a:off x="431655" y="4172850"/>
            <a:ext cx="648000" cy="612000"/>
            <a:chOff x="3224744" y="3287785"/>
            <a:chExt cx="1041999" cy="970385"/>
          </a:xfrm>
        </p:grpSpPr>
        <p:sp>
          <p:nvSpPr>
            <p:cNvPr id="204" name="橢圓 203">
              <a:extLst>
                <a:ext uri="{FF2B5EF4-FFF2-40B4-BE49-F238E27FC236}">
                  <a16:creationId xmlns:a16="http://schemas.microsoft.com/office/drawing/2014/main" xmlns="" id="{6573A6AD-F63A-4809-8E58-9C89FE90B648}"/>
                </a:ext>
              </a:extLst>
            </p:cNvPr>
            <p:cNvSpPr/>
            <p:nvPr/>
          </p:nvSpPr>
          <p:spPr>
            <a:xfrm>
              <a:off x="3262889" y="3330459"/>
              <a:ext cx="965708" cy="885035"/>
            </a:xfrm>
            <a:prstGeom prst="ellipse">
              <a:avLst/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Google Shape;2178;p48">
              <a:extLst>
                <a:ext uri="{FF2B5EF4-FFF2-40B4-BE49-F238E27FC236}">
                  <a16:creationId xmlns:a16="http://schemas.microsoft.com/office/drawing/2014/main" xmlns="" id="{8F9DF6AF-C962-4409-80F0-7C46CFDD7618}"/>
                </a:ext>
              </a:extLst>
            </p:cNvPr>
            <p:cNvSpPr/>
            <p:nvPr/>
          </p:nvSpPr>
          <p:spPr>
            <a:xfrm>
              <a:off x="3224744" y="3287785"/>
              <a:ext cx="1041999" cy="970385"/>
            </a:xfrm>
            <a:custGeom>
              <a:avLst/>
              <a:gdLst/>
              <a:ahLst/>
              <a:cxnLst/>
              <a:rect l="l" t="t" r="r" b="b"/>
              <a:pathLst>
                <a:path w="15842" h="15938" extrusionOk="0">
                  <a:moveTo>
                    <a:pt x="4794" y="7470"/>
                  </a:moveTo>
                  <a:lnTo>
                    <a:pt x="4867" y="7495"/>
                  </a:lnTo>
                  <a:lnTo>
                    <a:pt x="4940" y="7543"/>
                  </a:lnTo>
                  <a:lnTo>
                    <a:pt x="4989" y="7616"/>
                  </a:lnTo>
                  <a:lnTo>
                    <a:pt x="5013" y="7714"/>
                  </a:lnTo>
                  <a:lnTo>
                    <a:pt x="5013" y="7787"/>
                  </a:lnTo>
                  <a:lnTo>
                    <a:pt x="4989" y="7908"/>
                  </a:lnTo>
                  <a:lnTo>
                    <a:pt x="4916" y="7981"/>
                  </a:lnTo>
                  <a:lnTo>
                    <a:pt x="4843" y="8054"/>
                  </a:lnTo>
                  <a:lnTo>
                    <a:pt x="4721" y="8079"/>
                  </a:lnTo>
                  <a:lnTo>
                    <a:pt x="4600" y="8054"/>
                  </a:lnTo>
                  <a:lnTo>
                    <a:pt x="4527" y="7981"/>
                  </a:lnTo>
                  <a:lnTo>
                    <a:pt x="4454" y="7908"/>
                  </a:lnTo>
                  <a:lnTo>
                    <a:pt x="4429" y="7787"/>
                  </a:lnTo>
                  <a:lnTo>
                    <a:pt x="4454" y="7665"/>
                  </a:lnTo>
                  <a:lnTo>
                    <a:pt x="4527" y="7543"/>
                  </a:lnTo>
                  <a:lnTo>
                    <a:pt x="4600" y="7495"/>
                  </a:lnTo>
                  <a:lnTo>
                    <a:pt x="4697" y="7470"/>
                  </a:lnTo>
                  <a:close/>
                  <a:moveTo>
                    <a:pt x="11169" y="7470"/>
                  </a:moveTo>
                  <a:lnTo>
                    <a:pt x="11242" y="7495"/>
                  </a:lnTo>
                  <a:lnTo>
                    <a:pt x="11315" y="7543"/>
                  </a:lnTo>
                  <a:lnTo>
                    <a:pt x="11364" y="7616"/>
                  </a:lnTo>
                  <a:lnTo>
                    <a:pt x="11388" y="7714"/>
                  </a:lnTo>
                  <a:lnTo>
                    <a:pt x="11388" y="7787"/>
                  </a:lnTo>
                  <a:lnTo>
                    <a:pt x="11364" y="7908"/>
                  </a:lnTo>
                  <a:lnTo>
                    <a:pt x="11291" y="7981"/>
                  </a:lnTo>
                  <a:lnTo>
                    <a:pt x="11218" y="8054"/>
                  </a:lnTo>
                  <a:lnTo>
                    <a:pt x="11096" y="8079"/>
                  </a:lnTo>
                  <a:lnTo>
                    <a:pt x="10975" y="8054"/>
                  </a:lnTo>
                  <a:lnTo>
                    <a:pt x="10902" y="7981"/>
                  </a:lnTo>
                  <a:lnTo>
                    <a:pt x="10829" y="7908"/>
                  </a:lnTo>
                  <a:lnTo>
                    <a:pt x="10804" y="7787"/>
                  </a:lnTo>
                  <a:lnTo>
                    <a:pt x="10829" y="7665"/>
                  </a:lnTo>
                  <a:lnTo>
                    <a:pt x="10902" y="7543"/>
                  </a:lnTo>
                  <a:lnTo>
                    <a:pt x="10975" y="7495"/>
                  </a:lnTo>
                  <a:lnTo>
                    <a:pt x="11072" y="7470"/>
                  </a:lnTo>
                  <a:close/>
                  <a:moveTo>
                    <a:pt x="4770" y="7081"/>
                  </a:moveTo>
                  <a:lnTo>
                    <a:pt x="4600" y="7105"/>
                  </a:lnTo>
                  <a:lnTo>
                    <a:pt x="4429" y="7178"/>
                  </a:lnTo>
                  <a:lnTo>
                    <a:pt x="4308" y="7300"/>
                  </a:lnTo>
                  <a:lnTo>
                    <a:pt x="4186" y="7446"/>
                  </a:lnTo>
                  <a:lnTo>
                    <a:pt x="4113" y="7568"/>
                  </a:lnTo>
                  <a:lnTo>
                    <a:pt x="4064" y="7714"/>
                  </a:lnTo>
                  <a:lnTo>
                    <a:pt x="4016" y="7835"/>
                  </a:lnTo>
                  <a:lnTo>
                    <a:pt x="4016" y="7981"/>
                  </a:lnTo>
                  <a:lnTo>
                    <a:pt x="3967" y="8225"/>
                  </a:lnTo>
                  <a:lnTo>
                    <a:pt x="3967" y="8395"/>
                  </a:lnTo>
                  <a:lnTo>
                    <a:pt x="4016" y="8565"/>
                  </a:lnTo>
                  <a:lnTo>
                    <a:pt x="4064" y="8711"/>
                  </a:lnTo>
                  <a:lnTo>
                    <a:pt x="4162" y="8833"/>
                  </a:lnTo>
                  <a:lnTo>
                    <a:pt x="4259" y="8955"/>
                  </a:lnTo>
                  <a:lnTo>
                    <a:pt x="4381" y="9028"/>
                  </a:lnTo>
                  <a:lnTo>
                    <a:pt x="4527" y="9101"/>
                  </a:lnTo>
                  <a:lnTo>
                    <a:pt x="4697" y="9149"/>
                  </a:lnTo>
                  <a:lnTo>
                    <a:pt x="4892" y="9174"/>
                  </a:lnTo>
                  <a:lnTo>
                    <a:pt x="5062" y="9149"/>
                  </a:lnTo>
                  <a:lnTo>
                    <a:pt x="5232" y="9101"/>
                  </a:lnTo>
                  <a:lnTo>
                    <a:pt x="5378" y="9028"/>
                  </a:lnTo>
                  <a:lnTo>
                    <a:pt x="5500" y="8930"/>
                  </a:lnTo>
                  <a:lnTo>
                    <a:pt x="5622" y="8809"/>
                  </a:lnTo>
                  <a:lnTo>
                    <a:pt x="5719" y="8663"/>
                  </a:lnTo>
                  <a:lnTo>
                    <a:pt x="5792" y="8517"/>
                  </a:lnTo>
                  <a:lnTo>
                    <a:pt x="5841" y="8346"/>
                  </a:lnTo>
                  <a:lnTo>
                    <a:pt x="5865" y="8176"/>
                  </a:lnTo>
                  <a:lnTo>
                    <a:pt x="5841" y="8006"/>
                  </a:lnTo>
                  <a:lnTo>
                    <a:pt x="5816" y="7835"/>
                  </a:lnTo>
                  <a:lnTo>
                    <a:pt x="5768" y="7689"/>
                  </a:lnTo>
                  <a:lnTo>
                    <a:pt x="5695" y="7519"/>
                  </a:lnTo>
                  <a:lnTo>
                    <a:pt x="5573" y="7397"/>
                  </a:lnTo>
                  <a:lnTo>
                    <a:pt x="5427" y="7251"/>
                  </a:lnTo>
                  <a:lnTo>
                    <a:pt x="5281" y="7154"/>
                  </a:lnTo>
                  <a:lnTo>
                    <a:pt x="5111" y="7105"/>
                  </a:lnTo>
                  <a:lnTo>
                    <a:pt x="4940" y="7081"/>
                  </a:lnTo>
                  <a:close/>
                  <a:moveTo>
                    <a:pt x="11145" y="7081"/>
                  </a:moveTo>
                  <a:lnTo>
                    <a:pt x="10975" y="7105"/>
                  </a:lnTo>
                  <a:lnTo>
                    <a:pt x="10804" y="7178"/>
                  </a:lnTo>
                  <a:lnTo>
                    <a:pt x="10683" y="7300"/>
                  </a:lnTo>
                  <a:lnTo>
                    <a:pt x="10561" y="7446"/>
                  </a:lnTo>
                  <a:lnTo>
                    <a:pt x="10488" y="7568"/>
                  </a:lnTo>
                  <a:lnTo>
                    <a:pt x="10439" y="7714"/>
                  </a:lnTo>
                  <a:lnTo>
                    <a:pt x="10391" y="7835"/>
                  </a:lnTo>
                  <a:lnTo>
                    <a:pt x="10391" y="7981"/>
                  </a:lnTo>
                  <a:lnTo>
                    <a:pt x="10342" y="8225"/>
                  </a:lnTo>
                  <a:lnTo>
                    <a:pt x="10342" y="8395"/>
                  </a:lnTo>
                  <a:lnTo>
                    <a:pt x="10391" y="8565"/>
                  </a:lnTo>
                  <a:lnTo>
                    <a:pt x="10439" y="8711"/>
                  </a:lnTo>
                  <a:lnTo>
                    <a:pt x="10537" y="8833"/>
                  </a:lnTo>
                  <a:lnTo>
                    <a:pt x="10634" y="8955"/>
                  </a:lnTo>
                  <a:lnTo>
                    <a:pt x="10756" y="9028"/>
                  </a:lnTo>
                  <a:lnTo>
                    <a:pt x="10902" y="9101"/>
                  </a:lnTo>
                  <a:lnTo>
                    <a:pt x="11072" y="9149"/>
                  </a:lnTo>
                  <a:lnTo>
                    <a:pt x="11267" y="9174"/>
                  </a:lnTo>
                  <a:lnTo>
                    <a:pt x="11437" y="9149"/>
                  </a:lnTo>
                  <a:lnTo>
                    <a:pt x="11607" y="9101"/>
                  </a:lnTo>
                  <a:lnTo>
                    <a:pt x="11753" y="9028"/>
                  </a:lnTo>
                  <a:lnTo>
                    <a:pt x="11875" y="8930"/>
                  </a:lnTo>
                  <a:lnTo>
                    <a:pt x="11997" y="8809"/>
                  </a:lnTo>
                  <a:lnTo>
                    <a:pt x="12094" y="8663"/>
                  </a:lnTo>
                  <a:lnTo>
                    <a:pt x="12167" y="8517"/>
                  </a:lnTo>
                  <a:lnTo>
                    <a:pt x="12216" y="8346"/>
                  </a:lnTo>
                  <a:lnTo>
                    <a:pt x="12240" y="8176"/>
                  </a:lnTo>
                  <a:lnTo>
                    <a:pt x="12216" y="8006"/>
                  </a:lnTo>
                  <a:lnTo>
                    <a:pt x="12191" y="7835"/>
                  </a:lnTo>
                  <a:lnTo>
                    <a:pt x="12143" y="7689"/>
                  </a:lnTo>
                  <a:lnTo>
                    <a:pt x="12070" y="7519"/>
                  </a:lnTo>
                  <a:lnTo>
                    <a:pt x="11948" y="7397"/>
                  </a:lnTo>
                  <a:lnTo>
                    <a:pt x="11802" y="7251"/>
                  </a:lnTo>
                  <a:lnTo>
                    <a:pt x="11656" y="7154"/>
                  </a:lnTo>
                  <a:lnTo>
                    <a:pt x="11486" y="7105"/>
                  </a:lnTo>
                  <a:lnTo>
                    <a:pt x="11315" y="7081"/>
                  </a:lnTo>
                  <a:close/>
                  <a:moveTo>
                    <a:pt x="11972" y="10925"/>
                  </a:moveTo>
                  <a:lnTo>
                    <a:pt x="11875" y="10974"/>
                  </a:lnTo>
                  <a:lnTo>
                    <a:pt x="11778" y="11047"/>
                  </a:lnTo>
                  <a:lnTo>
                    <a:pt x="11607" y="11290"/>
                  </a:lnTo>
                  <a:lnTo>
                    <a:pt x="11413" y="11485"/>
                  </a:lnTo>
                  <a:lnTo>
                    <a:pt x="11194" y="11680"/>
                  </a:lnTo>
                  <a:lnTo>
                    <a:pt x="10950" y="11850"/>
                  </a:lnTo>
                  <a:lnTo>
                    <a:pt x="10707" y="11996"/>
                  </a:lnTo>
                  <a:lnTo>
                    <a:pt x="10439" y="12118"/>
                  </a:lnTo>
                  <a:lnTo>
                    <a:pt x="10172" y="12215"/>
                  </a:lnTo>
                  <a:lnTo>
                    <a:pt x="9880" y="12312"/>
                  </a:lnTo>
                  <a:lnTo>
                    <a:pt x="9588" y="12385"/>
                  </a:lnTo>
                  <a:lnTo>
                    <a:pt x="9296" y="12434"/>
                  </a:lnTo>
                  <a:lnTo>
                    <a:pt x="8712" y="12507"/>
                  </a:lnTo>
                  <a:lnTo>
                    <a:pt x="8128" y="12531"/>
                  </a:lnTo>
                  <a:lnTo>
                    <a:pt x="7568" y="12507"/>
                  </a:lnTo>
                  <a:lnTo>
                    <a:pt x="7325" y="12483"/>
                  </a:lnTo>
                  <a:lnTo>
                    <a:pt x="7106" y="12434"/>
                  </a:lnTo>
                  <a:lnTo>
                    <a:pt x="6668" y="12312"/>
                  </a:lnTo>
                  <a:lnTo>
                    <a:pt x="6230" y="12166"/>
                  </a:lnTo>
                  <a:lnTo>
                    <a:pt x="5816" y="11996"/>
                  </a:lnTo>
                  <a:lnTo>
                    <a:pt x="5427" y="11826"/>
                  </a:lnTo>
                  <a:lnTo>
                    <a:pt x="5013" y="11631"/>
                  </a:lnTo>
                  <a:lnTo>
                    <a:pt x="4794" y="11509"/>
                  </a:lnTo>
                  <a:lnTo>
                    <a:pt x="4600" y="11388"/>
                  </a:lnTo>
                  <a:lnTo>
                    <a:pt x="4454" y="11242"/>
                  </a:lnTo>
                  <a:lnTo>
                    <a:pt x="4308" y="11096"/>
                  </a:lnTo>
                  <a:lnTo>
                    <a:pt x="4259" y="11047"/>
                  </a:lnTo>
                  <a:lnTo>
                    <a:pt x="4210" y="11023"/>
                  </a:lnTo>
                  <a:lnTo>
                    <a:pt x="4089" y="11023"/>
                  </a:lnTo>
                  <a:lnTo>
                    <a:pt x="4040" y="11071"/>
                  </a:lnTo>
                  <a:lnTo>
                    <a:pt x="3991" y="11096"/>
                  </a:lnTo>
                  <a:lnTo>
                    <a:pt x="3991" y="11169"/>
                  </a:lnTo>
                  <a:lnTo>
                    <a:pt x="3991" y="11242"/>
                  </a:lnTo>
                  <a:lnTo>
                    <a:pt x="4016" y="11339"/>
                  </a:lnTo>
                  <a:lnTo>
                    <a:pt x="4064" y="11436"/>
                  </a:lnTo>
                  <a:lnTo>
                    <a:pt x="4210" y="11631"/>
                  </a:lnTo>
                  <a:lnTo>
                    <a:pt x="4381" y="11801"/>
                  </a:lnTo>
                  <a:lnTo>
                    <a:pt x="4575" y="11947"/>
                  </a:lnTo>
                  <a:lnTo>
                    <a:pt x="4794" y="12069"/>
                  </a:lnTo>
                  <a:lnTo>
                    <a:pt x="5038" y="12191"/>
                  </a:lnTo>
                  <a:lnTo>
                    <a:pt x="5451" y="12385"/>
                  </a:lnTo>
                  <a:lnTo>
                    <a:pt x="5938" y="12604"/>
                  </a:lnTo>
                  <a:lnTo>
                    <a:pt x="6424" y="12799"/>
                  </a:lnTo>
                  <a:lnTo>
                    <a:pt x="6935" y="12945"/>
                  </a:lnTo>
                  <a:lnTo>
                    <a:pt x="7446" y="13042"/>
                  </a:lnTo>
                  <a:lnTo>
                    <a:pt x="7763" y="13067"/>
                  </a:lnTo>
                  <a:lnTo>
                    <a:pt x="8079" y="13091"/>
                  </a:lnTo>
                  <a:lnTo>
                    <a:pt x="8420" y="13091"/>
                  </a:lnTo>
                  <a:lnTo>
                    <a:pt x="8760" y="13067"/>
                  </a:lnTo>
                  <a:lnTo>
                    <a:pt x="9101" y="13042"/>
                  </a:lnTo>
                  <a:lnTo>
                    <a:pt x="9442" y="12969"/>
                  </a:lnTo>
                  <a:lnTo>
                    <a:pt x="9758" y="12896"/>
                  </a:lnTo>
                  <a:lnTo>
                    <a:pt x="10099" y="12799"/>
                  </a:lnTo>
                  <a:lnTo>
                    <a:pt x="10415" y="12702"/>
                  </a:lnTo>
                  <a:lnTo>
                    <a:pt x="10731" y="12556"/>
                  </a:lnTo>
                  <a:lnTo>
                    <a:pt x="11023" y="12410"/>
                  </a:lnTo>
                  <a:lnTo>
                    <a:pt x="11315" y="12239"/>
                  </a:lnTo>
                  <a:lnTo>
                    <a:pt x="11583" y="12045"/>
                  </a:lnTo>
                  <a:lnTo>
                    <a:pt x="11826" y="11826"/>
                  </a:lnTo>
                  <a:lnTo>
                    <a:pt x="12045" y="11582"/>
                  </a:lnTo>
                  <a:lnTo>
                    <a:pt x="12264" y="11339"/>
                  </a:lnTo>
                  <a:lnTo>
                    <a:pt x="12313" y="11217"/>
                  </a:lnTo>
                  <a:lnTo>
                    <a:pt x="12289" y="11120"/>
                  </a:lnTo>
                  <a:lnTo>
                    <a:pt x="12240" y="11047"/>
                  </a:lnTo>
                  <a:lnTo>
                    <a:pt x="12167" y="10974"/>
                  </a:lnTo>
                  <a:lnTo>
                    <a:pt x="12070" y="10950"/>
                  </a:lnTo>
                  <a:lnTo>
                    <a:pt x="11972" y="10925"/>
                  </a:lnTo>
                  <a:close/>
                  <a:moveTo>
                    <a:pt x="8493" y="682"/>
                  </a:moveTo>
                  <a:lnTo>
                    <a:pt x="8663" y="706"/>
                  </a:lnTo>
                  <a:lnTo>
                    <a:pt x="9101" y="755"/>
                  </a:lnTo>
                  <a:lnTo>
                    <a:pt x="9539" y="803"/>
                  </a:lnTo>
                  <a:lnTo>
                    <a:pt x="10001" y="901"/>
                  </a:lnTo>
                  <a:lnTo>
                    <a:pt x="10439" y="1022"/>
                  </a:lnTo>
                  <a:lnTo>
                    <a:pt x="10780" y="1120"/>
                  </a:lnTo>
                  <a:lnTo>
                    <a:pt x="11121" y="1241"/>
                  </a:lnTo>
                  <a:lnTo>
                    <a:pt x="11437" y="1411"/>
                  </a:lnTo>
                  <a:lnTo>
                    <a:pt x="11753" y="1557"/>
                  </a:lnTo>
                  <a:lnTo>
                    <a:pt x="11753" y="1582"/>
                  </a:lnTo>
                  <a:lnTo>
                    <a:pt x="11729" y="1655"/>
                  </a:lnTo>
                  <a:lnTo>
                    <a:pt x="11729" y="1752"/>
                  </a:lnTo>
                  <a:lnTo>
                    <a:pt x="11753" y="1801"/>
                  </a:lnTo>
                  <a:lnTo>
                    <a:pt x="11826" y="1825"/>
                  </a:lnTo>
                  <a:lnTo>
                    <a:pt x="11899" y="1825"/>
                  </a:lnTo>
                  <a:lnTo>
                    <a:pt x="11948" y="1776"/>
                  </a:lnTo>
                  <a:lnTo>
                    <a:pt x="11972" y="1752"/>
                  </a:lnTo>
                  <a:lnTo>
                    <a:pt x="11997" y="1752"/>
                  </a:lnTo>
                  <a:lnTo>
                    <a:pt x="11997" y="1728"/>
                  </a:lnTo>
                  <a:lnTo>
                    <a:pt x="12021" y="1728"/>
                  </a:lnTo>
                  <a:lnTo>
                    <a:pt x="12143" y="1801"/>
                  </a:lnTo>
                  <a:lnTo>
                    <a:pt x="12094" y="1874"/>
                  </a:lnTo>
                  <a:lnTo>
                    <a:pt x="12094" y="1947"/>
                  </a:lnTo>
                  <a:lnTo>
                    <a:pt x="12094" y="1995"/>
                  </a:lnTo>
                  <a:lnTo>
                    <a:pt x="12143" y="2020"/>
                  </a:lnTo>
                  <a:lnTo>
                    <a:pt x="12167" y="2044"/>
                  </a:lnTo>
                  <a:lnTo>
                    <a:pt x="12216" y="2020"/>
                  </a:lnTo>
                  <a:lnTo>
                    <a:pt x="12240" y="1995"/>
                  </a:lnTo>
                  <a:lnTo>
                    <a:pt x="12313" y="1922"/>
                  </a:lnTo>
                  <a:lnTo>
                    <a:pt x="12337" y="1922"/>
                  </a:lnTo>
                  <a:lnTo>
                    <a:pt x="12532" y="2068"/>
                  </a:lnTo>
                  <a:lnTo>
                    <a:pt x="12483" y="2190"/>
                  </a:lnTo>
                  <a:lnTo>
                    <a:pt x="12483" y="2239"/>
                  </a:lnTo>
                  <a:lnTo>
                    <a:pt x="12508" y="2336"/>
                  </a:lnTo>
                  <a:lnTo>
                    <a:pt x="12532" y="2385"/>
                  </a:lnTo>
                  <a:lnTo>
                    <a:pt x="12556" y="2409"/>
                  </a:lnTo>
                  <a:lnTo>
                    <a:pt x="12581" y="2409"/>
                  </a:lnTo>
                  <a:lnTo>
                    <a:pt x="12629" y="2385"/>
                  </a:lnTo>
                  <a:lnTo>
                    <a:pt x="12678" y="2360"/>
                  </a:lnTo>
                  <a:lnTo>
                    <a:pt x="12751" y="2287"/>
                  </a:lnTo>
                  <a:lnTo>
                    <a:pt x="12775" y="2239"/>
                  </a:lnTo>
                  <a:lnTo>
                    <a:pt x="12970" y="2409"/>
                  </a:lnTo>
                  <a:lnTo>
                    <a:pt x="12873" y="2531"/>
                  </a:lnTo>
                  <a:lnTo>
                    <a:pt x="12848" y="2604"/>
                  </a:lnTo>
                  <a:lnTo>
                    <a:pt x="12824" y="2677"/>
                  </a:lnTo>
                  <a:lnTo>
                    <a:pt x="12824" y="2725"/>
                  </a:lnTo>
                  <a:lnTo>
                    <a:pt x="12873" y="2750"/>
                  </a:lnTo>
                  <a:lnTo>
                    <a:pt x="12921" y="2774"/>
                  </a:lnTo>
                  <a:lnTo>
                    <a:pt x="12946" y="2774"/>
                  </a:lnTo>
                  <a:lnTo>
                    <a:pt x="13067" y="2701"/>
                  </a:lnTo>
                  <a:lnTo>
                    <a:pt x="13189" y="2604"/>
                  </a:lnTo>
                  <a:lnTo>
                    <a:pt x="13311" y="2725"/>
                  </a:lnTo>
                  <a:lnTo>
                    <a:pt x="13384" y="2823"/>
                  </a:lnTo>
                  <a:lnTo>
                    <a:pt x="13262" y="3017"/>
                  </a:lnTo>
                  <a:lnTo>
                    <a:pt x="13213" y="3066"/>
                  </a:lnTo>
                  <a:lnTo>
                    <a:pt x="13189" y="3163"/>
                  </a:lnTo>
                  <a:lnTo>
                    <a:pt x="13165" y="3236"/>
                  </a:lnTo>
                  <a:lnTo>
                    <a:pt x="13189" y="3285"/>
                  </a:lnTo>
                  <a:lnTo>
                    <a:pt x="13238" y="3309"/>
                  </a:lnTo>
                  <a:lnTo>
                    <a:pt x="13335" y="3285"/>
                  </a:lnTo>
                  <a:lnTo>
                    <a:pt x="13408" y="3236"/>
                  </a:lnTo>
                  <a:lnTo>
                    <a:pt x="13554" y="3115"/>
                  </a:lnTo>
                  <a:lnTo>
                    <a:pt x="13578" y="3042"/>
                  </a:lnTo>
                  <a:lnTo>
                    <a:pt x="13773" y="3309"/>
                  </a:lnTo>
                  <a:lnTo>
                    <a:pt x="13676" y="3407"/>
                  </a:lnTo>
                  <a:lnTo>
                    <a:pt x="13554" y="3504"/>
                  </a:lnTo>
                  <a:lnTo>
                    <a:pt x="13505" y="3577"/>
                  </a:lnTo>
                  <a:lnTo>
                    <a:pt x="13481" y="3650"/>
                  </a:lnTo>
                  <a:lnTo>
                    <a:pt x="13481" y="3699"/>
                  </a:lnTo>
                  <a:lnTo>
                    <a:pt x="13505" y="3723"/>
                  </a:lnTo>
                  <a:lnTo>
                    <a:pt x="13603" y="3747"/>
                  </a:lnTo>
                  <a:lnTo>
                    <a:pt x="13700" y="3723"/>
                  </a:lnTo>
                  <a:lnTo>
                    <a:pt x="13773" y="3674"/>
                  </a:lnTo>
                  <a:lnTo>
                    <a:pt x="13870" y="3626"/>
                  </a:lnTo>
                  <a:lnTo>
                    <a:pt x="13968" y="3577"/>
                  </a:lnTo>
                  <a:lnTo>
                    <a:pt x="14162" y="3918"/>
                  </a:lnTo>
                  <a:lnTo>
                    <a:pt x="14065" y="3991"/>
                  </a:lnTo>
                  <a:lnTo>
                    <a:pt x="13870" y="4161"/>
                  </a:lnTo>
                  <a:lnTo>
                    <a:pt x="13773" y="4234"/>
                  </a:lnTo>
                  <a:lnTo>
                    <a:pt x="13700" y="4331"/>
                  </a:lnTo>
                  <a:lnTo>
                    <a:pt x="13700" y="4356"/>
                  </a:lnTo>
                  <a:lnTo>
                    <a:pt x="13724" y="4380"/>
                  </a:lnTo>
                  <a:lnTo>
                    <a:pt x="13846" y="4380"/>
                  </a:lnTo>
                  <a:lnTo>
                    <a:pt x="13943" y="4356"/>
                  </a:lnTo>
                  <a:lnTo>
                    <a:pt x="14065" y="4307"/>
                  </a:lnTo>
                  <a:lnTo>
                    <a:pt x="14162" y="4234"/>
                  </a:lnTo>
                  <a:lnTo>
                    <a:pt x="14284" y="4161"/>
                  </a:lnTo>
                  <a:lnTo>
                    <a:pt x="14503" y="4696"/>
                  </a:lnTo>
                  <a:lnTo>
                    <a:pt x="14332" y="4769"/>
                  </a:lnTo>
                  <a:lnTo>
                    <a:pt x="14211" y="4842"/>
                  </a:lnTo>
                  <a:lnTo>
                    <a:pt x="14065" y="4940"/>
                  </a:lnTo>
                  <a:lnTo>
                    <a:pt x="13968" y="5061"/>
                  </a:lnTo>
                  <a:lnTo>
                    <a:pt x="13919" y="5134"/>
                  </a:lnTo>
                  <a:lnTo>
                    <a:pt x="13895" y="5207"/>
                  </a:lnTo>
                  <a:lnTo>
                    <a:pt x="13895" y="5256"/>
                  </a:lnTo>
                  <a:lnTo>
                    <a:pt x="13919" y="5280"/>
                  </a:lnTo>
                  <a:lnTo>
                    <a:pt x="13968" y="5305"/>
                  </a:lnTo>
                  <a:lnTo>
                    <a:pt x="14016" y="5305"/>
                  </a:lnTo>
                  <a:lnTo>
                    <a:pt x="14114" y="5256"/>
                  </a:lnTo>
                  <a:lnTo>
                    <a:pt x="14235" y="5183"/>
                  </a:lnTo>
                  <a:lnTo>
                    <a:pt x="14551" y="5037"/>
                  </a:lnTo>
                  <a:lnTo>
                    <a:pt x="14600" y="5013"/>
                  </a:lnTo>
                  <a:lnTo>
                    <a:pt x="14770" y="5524"/>
                  </a:lnTo>
                  <a:lnTo>
                    <a:pt x="14430" y="5670"/>
                  </a:lnTo>
                  <a:lnTo>
                    <a:pt x="14162" y="5791"/>
                  </a:lnTo>
                  <a:lnTo>
                    <a:pt x="13919" y="5937"/>
                  </a:lnTo>
                  <a:lnTo>
                    <a:pt x="13919" y="5986"/>
                  </a:lnTo>
                  <a:lnTo>
                    <a:pt x="13943" y="6010"/>
                  </a:lnTo>
                  <a:lnTo>
                    <a:pt x="14089" y="6035"/>
                  </a:lnTo>
                  <a:lnTo>
                    <a:pt x="14235" y="6059"/>
                  </a:lnTo>
                  <a:lnTo>
                    <a:pt x="14381" y="6035"/>
                  </a:lnTo>
                  <a:lnTo>
                    <a:pt x="14527" y="6010"/>
                  </a:lnTo>
                  <a:lnTo>
                    <a:pt x="14843" y="5889"/>
                  </a:lnTo>
                  <a:lnTo>
                    <a:pt x="14965" y="6424"/>
                  </a:lnTo>
                  <a:lnTo>
                    <a:pt x="14795" y="6497"/>
                  </a:lnTo>
                  <a:lnTo>
                    <a:pt x="14405" y="6619"/>
                  </a:lnTo>
                  <a:lnTo>
                    <a:pt x="14041" y="6740"/>
                  </a:lnTo>
                  <a:lnTo>
                    <a:pt x="13992" y="6789"/>
                  </a:lnTo>
                  <a:lnTo>
                    <a:pt x="13992" y="6813"/>
                  </a:lnTo>
                  <a:lnTo>
                    <a:pt x="13992" y="6862"/>
                  </a:lnTo>
                  <a:lnTo>
                    <a:pt x="14041" y="6886"/>
                  </a:lnTo>
                  <a:lnTo>
                    <a:pt x="14235" y="6886"/>
                  </a:lnTo>
                  <a:lnTo>
                    <a:pt x="14430" y="6862"/>
                  </a:lnTo>
                  <a:lnTo>
                    <a:pt x="14795" y="6813"/>
                  </a:lnTo>
                  <a:lnTo>
                    <a:pt x="15038" y="6740"/>
                  </a:lnTo>
                  <a:lnTo>
                    <a:pt x="15111" y="7178"/>
                  </a:lnTo>
                  <a:lnTo>
                    <a:pt x="14843" y="7227"/>
                  </a:lnTo>
                  <a:lnTo>
                    <a:pt x="14430" y="7349"/>
                  </a:lnTo>
                  <a:lnTo>
                    <a:pt x="14235" y="7422"/>
                  </a:lnTo>
                  <a:lnTo>
                    <a:pt x="14065" y="7543"/>
                  </a:lnTo>
                  <a:lnTo>
                    <a:pt x="14041" y="7592"/>
                  </a:lnTo>
                  <a:lnTo>
                    <a:pt x="14041" y="7665"/>
                  </a:lnTo>
                  <a:lnTo>
                    <a:pt x="14089" y="7714"/>
                  </a:lnTo>
                  <a:lnTo>
                    <a:pt x="14138" y="7738"/>
                  </a:lnTo>
                  <a:lnTo>
                    <a:pt x="14357" y="7714"/>
                  </a:lnTo>
                  <a:lnTo>
                    <a:pt x="14551" y="7665"/>
                  </a:lnTo>
                  <a:lnTo>
                    <a:pt x="14941" y="7568"/>
                  </a:lnTo>
                  <a:lnTo>
                    <a:pt x="15135" y="7519"/>
                  </a:lnTo>
                  <a:lnTo>
                    <a:pt x="15184" y="7981"/>
                  </a:lnTo>
                  <a:lnTo>
                    <a:pt x="14868" y="8030"/>
                  </a:lnTo>
                  <a:lnTo>
                    <a:pt x="14624" y="8054"/>
                  </a:lnTo>
                  <a:lnTo>
                    <a:pt x="14381" y="8079"/>
                  </a:lnTo>
                  <a:lnTo>
                    <a:pt x="14235" y="8103"/>
                  </a:lnTo>
                  <a:lnTo>
                    <a:pt x="14138" y="8152"/>
                  </a:lnTo>
                  <a:lnTo>
                    <a:pt x="14016" y="8200"/>
                  </a:lnTo>
                  <a:lnTo>
                    <a:pt x="13943" y="8298"/>
                  </a:lnTo>
                  <a:lnTo>
                    <a:pt x="13919" y="8322"/>
                  </a:lnTo>
                  <a:lnTo>
                    <a:pt x="13919" y="8346"/>
                  </a:lnTo>
                  <a:lnTo>
                    <a:pt x="13943" y="8395"/>
                  </a:lnTo>
                  <a:lnTo>
                    <a:pt x="13968" y="8395"/>
                  </a:lnTo>
                  <a:lnTo>
                    <a:pt x="14089" y="8419"/>
                  </a:lnTo>
                  <a:lnTo>
                    <a:pt x="14211" y="8444"/>
                  </a:lnTo>
                  <a:lnTo>
                    <a:pt x="14478" y="8444"/>
                  </a:lnTo>
                  <a:lnTo>
                    <a:pt x="14989" y="8395"/>
                  </a:lnTo>
                  <a:lnTo>
                    <a:pt x="15208" y="8395"/>
                  </a:lnTo>
                  <a:lnTo>
                    <a:pt x="15208" y="8857"/>
                  </a:lnTo>
                  <a:lnTo>
                    <a:pt x="14722" y="8882"/>
                  </a:lnTo>
                  <a:lnTo>
                    <a:pt x="14503" y="8882"/>
                  </a:lnTo>
                  <a:lnTo>
                    <a:pt x="14284" y="8906"/>
                  </a:lnTo>
                  <a:lnTo>
                    <a:pt x="14065" y="8955"/>
                  </a:lnTo>
                  <a:lnTo>
                    <a:pt x="13968" y="8979"/>
                  </a:lnTo>
                  <a:lnTo>
                    <a:pt x="13870" y="9028"/>
                  </a:lnTo>
                  <a:lnTo>
                    <a:pt x="13870" y="9052"/>
                  </a:lnTo>
                  <a:lnTo>
                    <a:pt x="13870" y="9076"/>
                  </a:lnTo>
                  <a:lnTo>
                    <a:pt x="13968" y="9125"/>
                  </a:lnTo>
                  <a:lnTo>
                    <a:pt x="14065" y="9174"/>
                  </a:lnTo>
                  <a:lnTo>
                    <a:pt x="14284" y="9222"/>
                  </a:lnTo>
                  <a:lnTo>
                    <a:pt x="14722" y="9222"/>
                  </a:lnTo>
                  <a:lnTo>
                    <a:pt x="14941" y="9247"/>
                  </a:lnTo>
                  <a:lnTo>
                    <a:pt x="15184" y="9247"/>
                  </a:lnTo>
                  <a:lnTo>
                    <a:pt x="15160" y="9465"/>
                  </a:lnTo>
                  <a:lnTo>
                    <a:pt x="14965" y="9514"/>
                  </a:lnTo>
                  <a:lnTo>
                    <a:pt x="14722" y="9563"/>
                  </a:lnTo>
                  <a:lnTo>
                    <a:pt x="14503" y="9660"/>
                  </a:lnTo>
                  <a:lnTo>
                    <a:pt x="14260" y="9757"/>
                  </a:lnTo>
                  <a:lnTo>
                    <a:pt x="14041" y="9879"/>
                  </a:lnTo>
                  <a:lnTo>
                    <a:pt x="14016" y="9903"/>
                  </a:lnTo>
                  <a:lnTo>
                    <a:pt x="14016" y="9952"/>
                  </a:lnTo>
                  <a:lnTo>
                    <a:pt x="14041" y="9976"/>
                  </a:lnTo>
                  <a:lnTo>
                    <a:pt x="14089" y="9976"/>
                  </a:lnTo>
                  <a:lnTo>
                    <a:pt x="14308" y="10001"/>
                  </a:lnTo>
                  <a:lnTo>
                    <a:pt x="14527" y="9976"/>
                  </a:lnTo>
                  <a:lnTo>
                    <a:pt x="14965" y="9903"/>
                  </a:lnTo>
                  <a:lnTo>
                    <a:pt x="15087" y="9879"/>
                  </a:lnTo>
                  <a:lnTo>
                    <a:pt x="14989" y="10390"/>
                  </a:lnTo>
                  <a:lnTo>
                    <a:pt x="14527" y="10463"/>
                  </a:lnTo>
                  <a:lnTo>
                    <a:pt x="14357" y="10487"/>
                  </a:lnTo>
                  <a:lnTo>
                    <a:pt x="14162" y="10512"/>
                  </a:lnTo>
                  <a:lnTo>
                    <a:pt x="13992" y="10560"/>
                  </a:lnTo>
                  <a:lnTo>
                    <a:pt x="13919" y="10609"/>
                  </a:lnTo>
                  <a:lnTo>
                    <a:pt x="13870" y="10682"/>
                  </a:lnTo>
                  <a:lnTo>
                    <a:pt x="13846" y="10731"/>
                  </a:lnTo>
                  <a:lnTo>
                    <a:pt x="13846" y="10804"/>
                  </a:lnTo>
                  <a:lnTo>
                    <a:pt x="13870" y="10852"/>
                  </a:lnTo>
                  <a:lnTo>
                    <a:pt x="13919" y="10901"/>
                  </a:lnTo>
                  <a:lnTo>
                    <a:pt x="13992" y="10925"/>
                  </a:lnTo>
                  <a:lnTo>
                    <a:pt x="14065" y="10950"/>
                  </a:lnTo>
                  <a:lnTo>
                    <a:pt x="14235" y="10950"/>
                  </a:lnTo>
                  <a:lnTo>
                    <a:pt x="14600" y="10901"/>
                  </a:lnTo>
                  <a:lnTo>
                    <a:pt x="14819" y="10877"/>
                  </a:lnTo>
                  <a:lnTo>
                    <a:pt x="14819" y="10877"/>
                  </a:lnTo>
                  <a:lnTo>
                    <a:pt x="14624" y="11339"/>
                  </a:lnTo>
                  <a:lnTo>
                    <a:pt x="14478" y="11339"/>
                  </a:lnTo>
                  <a:lnTo>
                    <a:pt x="14308" y="11315"/>
                  </a:lnTo>
                  <a:lnTo>
                    <a:pt x="14114" y="11339"/>
                  </a:lnTo>
                  <a:lnTo>
                    <a:pt x="13919" y="11363"/>
                  </a:lnTo>
                  <a:lnTo>
                    <a:pt x="13749" y="11436"/>
                  </a:lnTo>
                  <a:lnTo>
                    <a:pt x="13724" y="11461"/>
                  </a:lnTo>
                  <a:lnTo>
                    <a:pt x="13749" y="11485"/>
                  </a:lnTo>
                  <a:lnTo>
                    <a:pt x="13919" y="11558"/>
                  </a:lnTo>
                  <a:lnTo>
                    <a:pt x="14089" y="11607"/>
                  </a:lnTo>
                  <a:lnTo>
                    <a:pt x="14430" y="11655"/>
                  </a:lnTo>
                  <a:lnTo>
                    <a:pt x="14454" y="11655"/>
                  </a:lnTo>
                  <a:lnTo>
                    <a:pt x="14211" y="12069"/>
                  </a:lnTo>
                  <a:lnTo>
                    <a:pt x="13968" y="12069"/>
                  </a:lnTo>
                  <a:lnTo>
                    <a:pt x="13724" y="12093"/>
                  </a:lnTo>
                  <a:lnTo>
                    <a:pt x="13603" y="12069"/>
                  </a:lnTo>
                  <a:lnTo>
                    <a:pt x="13481" y="12045"/>
                  </a:lnTo>
                  <a:lnTo>
                    <a:pt x="13335" y="12020"/>
                  </a:lnTo>
                  <a:lnTo>
                    <a:pt x="13213" y="12020"/>
                  </a:lnTo>
                  <a:lnTo>
                    <a:pt x="13189" y="12045"/>
                  </a:lnTo>
                  <a:lnTo>
                    <a:pt x="13189" y="12069"/>
                  </a:lnTo>
                  <a:lnTo>
                    <a:pt x="13189" y="12166"/>
                  </a:lnTo>
                  <a:lnTo>
                    <a:pt x="13238" y="12239"/>
                  </a:lnTo>
                  <a:lnTo>
                    <a:pt x="13311" y="12312"/>
                  </a:lnTo>
                  <a:lnTo>
                    <a:pt x="13408" y="12361"/>
                  </a:lnTo>
                  <a:lnTo>
                    <a:pt x="13530" y="12385"/>
                  </a:lnTo>
                  <a:lnTo>
                    <a:pt x="13651" y="12410"/>
                  </a:lnTo>
                  <a:lnTo>
                    <a:pt x="13943" y="12434"/>
                  </a:lnTo>
                  <a:lnTo>
                    <a:pt x="13603" y="12823"/>
                  </a:lnTo>
                  <a:lnTo>
                    <a:pt x="13067" y="12726"/>
                  </a:lnTo>
                  <a:lnTo>
                    <a:pt x="12848" y="12677"/>
                  </a:lnTo>
                  <a:lnTo>
                    <a:pt x="12727" y="12677"/>
                  </a:lnTo>
                  <a:lnTo>
                    <a:pt x="12629" y="12702"/>
                  </a:lnTo>
                  <a:lnTo>
                    <a:pt x="12605" y="12726"/>
                  </a:lnTo>
                  <a:lnTo>
                    <a:pt x="12605" y="12775"/>
                  </a:lnTo>
                  <a:lnTo>
                    <a:pt x="12629" y="12848"/>
                  </a:lnTo>
                  <a:lnTo>
                    <a:pt x="12678" y="12921"/>
                  </a:lnTo>
                  <a:lnTo>
                    <a:pt x="12751" y="12969"/>
                  </a:lnTo>
                  <a:lnTo>
                    <a:pt x="12824" y="13018"/>
                  </a:lnTo>
                  <a:lnTo>
                    <a:pt x="13043" y="13115"/>
                  </a:lnTo>
                  <a:lnTo>
                    <a:pt x="13262" y="13164"/>
                  </a:lnTo>
                  <a:lnTo>
                    <a:pt x="13116" y="13286"/>
                  </a:lnTo>
                  <a:lnTo>
                    <a:pt x="13067" y="13286"/>
                  </a:lnTo>
                  <a:lnTo>
                    <a:pt x="12605" y="13261"/>
                  </a:lnTo>
                  <a:lnTo>
                    <a:pt x="12362" y="13213"/>
                  </a:lnTo>
                  <a:lnTo>
                    <a:pt x="12240" y="13188"/>
                  </a:lnTo>
                  <a:lnTo>
                    <a:pt x="12094" y="13188"/>
                  </a:lnTo>
                  <a:lnTo>
                    <a:pt x="12021" y="13213"/>
                  </a:lnTo>
                  <a:lnTo>
                    <a:pt x="11997" y="13261"/>
                  </a:lnTo>
                  <a:lnTo>
                    <a:pt x="11972" y="13334"/>
                  </a:lnTo>
                  <a:lnTo>
                    <a:pt x="12021" y="13383"/>
                  </a:lnTo>
                  <a:lnTo>
                    <a:pt x="12143" y="13505"/>
                  </a:lnTo>
                  <a:lnTo>
                    <a:pt x="12289" y="13578"/>
                  </a:lnTo>
                  <a:lnTo>
                    <a:pt x="12483" y="13626"/>
                  </a:lnTo>
                  <a:lnTo>
                    <a:pt x="12654" y="13651"/>
                  </a:lnTo>
                  <a:lnTo>
                    <a:pt x="12240" y="13943"/>
                  </a:lnTo>
                  <a:lnTo>
                    <a:pt x="12143" y="13918"/>
                  </a:lnTo>
                  <a:lnTo>
                    <a:pt x="11680" y="13821"/>
                  </a:lnTo>
                  <a:lnTo>
                    <a:pt x="11461" y="13772"/>
                  </a:lnTo>
                  <a:lnTo>
                    <a:pt x="11267" y="13724"/>
                  </a:lnTo>
                  <a:lnTo>
                    <a:pt x="11218" y="13748"/>
                  </a:lnTo>
                  <a:lnTo>
                    <a:pt x="11218" y="13821"/>
                  </a:lnTo>
                  <a:lnTo>
                    <a:pt x="11242" y="13894"/>
                  </a:lnTo>
                  <a:lnTo>
                    <a:pt x="11315" y="13967"/>
                  </a:lnTo>
                  <a:lnTo>
                    <a:pt x="11437" y="14064"/>
                  </a:lnTo>
                  <a:lnTo>
                    <a:pt x="11607" y="14137"/>
                  </a:lnTo>
                  <a:lnTo>
                    <a:pt x="11802" y="14210"/>
                  </a:lnTo>
                  <a:lnTo>
                    <a:pt x="11437" y="14381"/>
                  </a:lnTo>
                  <a:lnTo>
                    <a:pt x="11388" y="14332"/>
                  </a:lnTo>
                  <a:lnTo>
                    <a:pt x="11315" y="14308"/>
                  </a:lnTo>
                  <a:lnTo>
                    <a:pt x="11194" y="14259"/>
                  </a:lnTo>
                  <a:lnTo>
                    <a:pt x="10902" y="14235"/>
                  </a:lnTo>
                  <a:lnTo>
                    <a:pt x="10634" y="14210"/>
                  </a:lnTo>
                  <a:lnTo>
                    <a:pt x="10512" y="14210"/>
                  </a:lnTo>
                  <a:lnTo>
                    <a:pt x="10391" y="14235"/>
                  </a:lnTo>
                  <a:lnTo>
                    <a:pt x="10366" y="14235"/>
                  </a:lnTo>
                  <a:lnTo>
                    <a:pt x="10366" y="14283"/>
                  </a:lnTo>
                  <a:lnTo>
                    <a:pt x="10366" y="14332"/>
                  </a:lnTo>
                  <a:lnTo>
                    <a:pt x="10391" y="14381"/>
                  </a:lnTo>
                  <a:lnTo>
                    <a:pt x="10488" y="14478"/>
                  </a:lnTo>
                  <a:lnTo>
                    <a:pt x="10610" y="14551"/>
                  </a:lnTo>
                  <a:lnTo>
                    <a:pt x="10731" y="14575"/>
                  </a:lnTo>
                  <a:lnTo>
                    <a:pt x="10877" y="14624"/>
                  </a:lnTo>
                  <a:lnTo>
                    <a:pt x="10512" y="14746"/>
                  </a:lnTo>
                  <a:lnTo>
                    <a:pt x="10318" y="14673"/>
                  </a:lnTo>
                  <a:lnTo>
                    <a:pt x="10123" y="14624"/>
                  </a:lnTo>
                  <a:lnTo>
                    <a:pt x="9904" y="14600"/>
                  </a:lnTo>
                  <a:lnTo>
                    <a:pt x="9807" y="14600"/>
                  </a:lnTo>
                  <a:lnTo>
                    <a:pt x="9709" y="14648"/>
                  </a:lnTo>
                  <a:lnTo>
                    <a:pt x="9661" y="14673"/>
                  </a:lnTo>
                  <a:lnTo>
                    <a:pt x="9685" y="14721"/>
                  </a:lnTo>
                  <a:lnTo>
                    <a:pt x="9734" y="14794"/>
                  </a:lnTo>
                  <a:lnTo>
                    <a:pt x="9807" y="14843"/>
                  </a:lnTo>
                  <a:lnTo>
                    <a:pt x="9928" y="14916"/>
                  </a:lnTo>
                  <a:lnTo>
                    <a:pt x="9612" y="14989"/>
                  </a:lnTo>
                  <a:lnTo>
                    <a:pt x="9588" y="14940"/>
                  </a:lnTo>
                  <a:lnTo>
                    <a:pt x="9539" y="14916"/>
                  </a:lnTo>
                  <a:lnTo>
                    <a:pt x="9417" y="14867"/>
                  </a:lnTo>
                  <a:lnTo>
                    <a:pt x="9223" y="14843"/>
                  </a:lnTo>
                  <a:lnTo>
                    <a:pt x="9150" y="14843"/>
                  </a:lnTo>
                  <a:lnTo>
                    <a:pt x="9052" y="14867"/>
                  </a:lnTo>
                  <a:lnTo>
                    <a:pt x="9004" y="14916"/>
                  </a:lnTo>
                  <a:lnTo>
                    <a:pt x="8979" y="14965"/>
                  </a:lnTo>
                  <a:lnTo>
                    <a:pt x="8979" y="15013"/>
                  </a:lnTo>
                  <a:lnTo>
                    <a:pt x="9004" y="15062"/>
                  </a:lnTo>
                  <a:lnTo>
                    <a:pt x="9004" y="15086"/>
                  </a:lnTo>
                  <a:lnTo>
                    <a:pt x="8663" y="15135"/>
                  </a:lnTo>
                  <a:lnTo>
                    <a:pt x="8298" y="15159"/>
                  </a:lnTo>
                  <a:lnTo>
                    <a:pt x="7227" y="15159"/>
                  </a:lnTo>
                  <a:lnTo>
                    <a:pt x="6862" y="15111"/>
                  </a:lnTo>
                  <a:lnTo>
                    <a:pt x="6497" y="15062"/>
                  </a:lnTo>
                  <a:lnTo>
                    <a:pt x="6157" y="14989"/>
                  </a:lnTo>
                  <a:lnTo>
                    <a:pt x="5816" y="14916"/>
                  </a:lnTo>
                  <a:lnTo>
                    <a:pt x="5451" y="14819"/>
                  </a:lnTo>
                  <a:lnTo>
                    <a:pt x="5135" y="14697"/>
                  </a:lnTo>
                  <a:lnTo>
                    <a:pt x="4794" y="14575"/>
                  </a:lnTo>
                  <a:lnTo>
                    <a:pt x="4478" y="14405"/>
                  </a:lnTo>
                  <a:lnTo>
                    <a:pt x="4162" y="14259"/>
                  </a:lnTo>
                  <a:lnTo>
                    <a:pt x="3845" y="14064"/>
                  </a:lnTo>
                  <a:lnTo>
                    <a:pt x="3553" y="13870"/>
                  </a:lnTo>
                  <a:lnTo>
                    <a:pt x="3286" y="13675"/>
                  </a:lnTo>
                  <a:lnTo>
                    <a:pt x="3018" y="13456"/>
                  </a:lnTo>
                  <a:lnTo>
                    <a:pt x="2775" y="13237"/>
                  </a:lnTo>
                  <a:lnTo>
                    <a:pt x="2531" y="12994"/>
                  </a:lnTo>
                  <a:lnTo>
                    <a:pt x="2312" y="12775"/>
                  </a:lnTo>
                  <a:lnTo>
                    <a:pt x="2118" y="12507"/>
                  </a:lnTo>
                  <a:lnTo>
                    <a:pt x="1899" y="12239"/>
                  </a:lnTo>
                  <a:lnTo>
                    <a:pt x="1728" y="11972"/>
                  </a:lnTo>
                  <a:lnTo>
                    <a:pt x="1558" y="11704"/>
                  </a:lnTo>
                  <a:lnTo>
                    <a:pt x="1412" y="11412"/>
                  </a:lnTo>
                  <a:lnTo>
                    <a:pt x="1266" y="11120"/>
                  </a:lnTo>
                  <a:lnTo>
                    <a:pt x="1144" y="10828"/>
                  </a:lnTo>
                  <a:lnTo>
                    <a:pt x="1047" y="10512"/>
                  </a:lnTo>
                  <a:lnTo>
                    <a:pt x="950" y="10195"/>
                  </a:lnTo>
                  <a:lnTo>
                    <a:pt x="877" y="9879"/>
                  </a:lnTo>
                  <a:lnTo>
                    <a:pt x="828" y="9538"/>
                  </a:lnTo>
                  <a:lnTo>
                    <a:pt x="779" y="9003"/>
                  </a:lnTo>
                  <a:lnTo>
                    <a:pt x="755" y="8468"/>
                  </a:lnTo>
                  <a:lnTo>
                    <a:pt x="755" y="7933"/>
                  </a:lnTo>
                  <a:lnTo>
                    <a:pt x="779" y="7397"/>
                  </a:lnTo>
                  <a:lnTo>
                    <a:pt x="852" y="6862"/>
                  </a:lnTo>
                  <a:lnTo>
                    <a:pt x="950" y="6351"/>
                  </a:lnTo>
                  <a:lnTo>
                    <a:pt x="1096" y="5840"/>
                  </a:lnTo>
                  <a:lnTo>
                    <a:pt x="1266" y="5353"/>
                  </a:lnTo>
                  <a:lnTo>
                    <a:pt x="1388" y="5061"/>
                  </a:lnTo>
                  <a:lnTo>
                    <a:pt x="1558" y="4745"/>
                  </a:lnTo>
                  <a:lnTo>
                    <a:pt x="1753" y="4404"/>
                  </a:lnTo>
                  <a:lnTo>
                    <a:pt x="1996" y="4064"/>
                  </a:lnTo>
                  <a:lnTo>
                    <a:pt x="2264" y="3699"/>
                  </a:lnTo>
                  <a:lnTo>
                    <a:pt x="2556" y="3334"/>
                  </a:lnTo>
                  <a:lnTo>
                    <a:pt x="2896" y="2944"/>
                  </a:lnTo>
                  <a:lnTo>
                    <a:pt x="3261" y="2604"/>
                  </a:lnTo>
                  <a:lnTo>
                    <a:pt x="3651" y="2263"/>
                  </a:lnTo>
                  <a:lnTo>
                    <a:pt x="4089" y="1922"/>
                  </a:lnTo>
                  <a:lnTo>
                    <a:pt x="4527" y="1630"/>
                  </a:lnTo>
                  <a:lnTo>
                    <a:pt x="5013" y="1363"/>
                  </a:lnTo>
                  <a:lnTo>
                    <a:pt x="5524" y="1144"/>
                  </a:lnTo>
                  <a:lnTo>
                    <a:pt x="6035" y="974"/>
                  </a:lnTo>
                  <a:lnTo>
                    <a:pt x="6327" y="925"/>
                  </a:lnTo>
                  <a:lnTo>
                    <a:pt x="6595" y="876"/>
                  </a:lnTo>
                  <a:lnTo>
                    <a:pt x="6887" y="828"/>
                  </a:lnTo>
                  <a:lnTo>
                    <a:pt x="7179" y="803"/>
                  </a:lnTo>
                  <a:lnTo>
                    <a:pt x="7544" y="779"/>
                  </a:lnTo>
                  <a:lnTo>
                    <a:pt x="7933" y="730"/>
                  </a:lnTo>
                  <a:lnTo>
                    <a:pt x="8322" y="682"/>
                  </a:lnTo>
                  <a:close/>
                  <a:moveTo>
                    <a:pt x="8152" y="0"/>
                  </a:moveTo>
                  <a:lnTo>
                    <a:pt x="7763" y="25"/>
                  </a:lnTo>
                  <a:lnTo>
                    <a:pt x="7373" y="73"/>
                  </a:lnTo>
                  <a:lnTo>
                    <a:pt x="7081" y="49"/>
                  </a:lnTo>
                  <a:lnTo>
                    <a:pt x="6789" y="49"/>
                  </a:lnTo>
                  <a:lnTo>
                    <a:pt x="6473" y="73"/>
                  </a:lnTo>
                  <a:lnTo>
                    <a:pt x="6157" y="146"/>
                  </a:lnTo>
                  <a:lnTo>
                    <a:pt x="5841" y="219"/>
                  </a:lnTo>
                  <a:lnTo>
                    <a:pt x="5549" y="317"/>
                  </a:lnTo>
                  <a:lnTo>
                    <a:pt x="5232" y="438"/>
                  </a:lnTo>
                  <a:lnTo>
                    <a:pt x="4916" y="560"/>
                  </a:lnTo>
                  <a:lnTo>
                    <a:pt x="4332" y="876"/>
                  </a:lnTo>
                  <a:lnTo>
                    <a:pt x="3748" y="1217"/>
                  </a:lnTo>
                  <a:lnTo>
                    <a:pt x="3237" y="1606"/>
                  </a:lnTo>
                  <a:lnTo>
                    <a:pt x="2775" y="1995"/>
                  </a:lnTo>
                  <a:lnTo>
                    <a:pt x="2507" y="2239"/>
                  </a:lnTo>
                  <a:lnTo>
                    <a:pt x="2264" y="2482"/>
                  </a:lnTo>
                  <a:lnTo>
                    <a:pt x="2045" y="2725"/>
                  </a:lnTo>
                  <a:lnTo>
                    <a:pt x="1826" y="2993"/>
                  </a:lnTo>
                  <a:lnTo>
                    <a:pt x="1631" y="3261"/>
                  </a:lnTo>
                  <a:lnTo>
                    <a:pt x="1461" y="3528"/>
                  </a:lnTo>
                  <a:lnTo>
                    <a:pt x="1120" y="4088"/>
                  </a:lnTo>
                  <a:lnTo>
                    <a:pt x="852" y="4696"/>
                  </a:lnTo>
                  <a:lnTo>
                    <a:pt x="609" y="5305"/>
                  </a:lnTo>
                  <a:lnTo>
                    <a:pt x="414" y="5962"/>
                  </a:lnTo>
                  <a:lnTo>
                    <a:pt x="220" y="6643"/>
                  </a:lnTo>
                  <a:lnTo>
                    <a:pt x="122" y="7008"/>
                  </a:lnTo>
                  <a:lnTo>
                    <a:pt x="74" y="7373"/>
                  </a:lnTo>
                  <a:lnTo>
                    <a:pt x="25" y="7738"/>
                  </a:lnTo>
                  <a:lnTo>
                    <a:pt x="1" y="8103"/>
                  </a:lnTo>
                  <a:lnTo>
                    <a:pt x="1" y="8468"/>
                  </a:lnTo>
                  <a:lnTo>
                    <a:pt x="25" y="8809"/>
                  </a:lnTo>
                  <a:lnTo>
                    <a:pt x="49" y="9174"/>
                  </a:lnTo>
                  <a:lnTo>
                    <a:pt x="98" y="9514"/>
                  </a:lnTo>
                  <a:lnTo>
                    <a:pt x="195" y="9879"/>
                  </a:lnTo>
                  <a:lnTo>
                    <a:pt x="268" y="10220"/>
                  </a:lnTo>
                  <a:lnTo>
                    <a:pt x="390" y="10560"/>
                  </a:lnTo>
                  <a:lnTo>
                    <a:pt x="512" y="10901"/>
                  </a:lnTo>
                  <a:lnTo>
                    <a:pt x="658" y="11242"/>
                  </a:lnTo>
                  <a:lnTo>
                    <a:pt x="804" y="11582"/>
                  </a:lnTo>
                  <a:lnTo>
                    <a:pt x="1169" y="12264"/>
                  </a:lnTo>
                  <a:lnTo>
                    <a:pt x="1388" y="12629"/>
                  </a:lnTo>
                  <a:lnTo>
                    <a:pt x="1631" y="12994"/>
                  </a:lnTo>
                  <a:lnTo>
                    <a:pt x="1899" y="13334"/>
                  </a:lnTo>
                  <a:lnTo>
                    <a:pt x="2166" y="13651"/>
                  </a:lnTo>
                  <a:lnTo>
                    <a:pt x="2434" y="13943"/>
                  </a:lnTo>
                  <a:lnTo>
                    <a:pt x="2750" y="14235"/>
                  </a:lnTo>
                  <a:lnTo>
                    <a:pt x="3042" y="14502"/>
                  </a:lnTo>
                  <a:lnTo>
                    <a:pt x="3383" y="14746"/>
                  </a:lnTo>
                  <a:lnTo>
                    <a:pt x="3699" y="14965"/>
                  </a:lnTo>
                  <a:lnTo>
                    <a:pt x="4064" y="15159"/>
                  </a:lnTo>
                  <a:lnTo>
                    <a:pt x="4429" y="15354"/>
                  </a:lnTo>
                  <a:lnTo>
                    <a:pt x="4794" y="15500"/>
                  </a:lnTo>
                  <a:lnTo>
                    <a:pt x="5184" y="15622"/>
                  </a:lnTo>
                  <a:lnTo>
                    <a:pt x="5597" y="15743"/>
                  </a:lnTo>
                  <a:lnTo>
                    <a:pt x="6011" y="15816"/>
                  </a:lnTo>
                  <a:lnTo>
                    <a:pt x="6424" y="15889"/>
                  </a:lnTo>
                  <a:lnTo>
                    <a:pt x="6862" y="15914"/>
                  </a:lnTo>
                  <a:lnTo>
                    <a:pt x="7300" y="15938"/>
                  </a:lnTo>
                  <a:lnTo>
                    <a:pt x="7738" y="15938"/>
                  </a:lnTo>
                  <a:lnTo>
                    <a:pt x="8152" y="15914"/>
                  </a:lnTo>
                  <a:lnTo>
                    <a:pt x="8590" y="15889"/>
                  </a:lnTo>
                  <a:lnTo>
                    <a:pt x="9004" y="15841"/>
                  </a:lnTo>
                  <a:lnTo>
                    <a:pt x="9442" y="15768"/>
                  </a:lnTo>
                  <a:lnTo>
                    <a:pt x="9855" y="15670"/>
                  </a:lnTo>
                  <a:lnTo>
                    <a:pt x="10245" y="15573"/>
                  </a:lnTo>
                  <a:lnTo>
                    <a:pt x="10658" y="15451"/>
                  </a:lnTo>
                  <a:lnTo>
                    <a:pt x="11048" y="15305"/>
                  </a:lnTo>
                  <a:lnTo>
                    <a:pt x="11461" y="15135"/>
                  </a:lnTo>
                  <a:lnTo>
                    <a:pt x="11826" y="14940"/>
                  </a:lnTo>
                  <a:lnTo>
                    <a:pt x="12216" y="14721"/>
                  </a:lnTo>
                  <a:lnTo>
                    <a:pt x="12581" y="14478"/>
                  </a:lnTo>
                  <a:lnTo>
                    <a:pt x="12921" y="14235"/>
                  </a:lnTo>
                  <a:lnTo>
                    <a:pt x="13286" y="13943"/>
                  </a:lnTo>
                  <a:lnTo>
                    <a:pt x="13603" y="13651"/>
                  </a:lnTo>
                  <a:lnTo>
                    <a:pt x="13895" y="13334"/>
                  </a:lnTo>
                  <a:lnTo>
                    <a:pt x="14187" y="13018"/>
                  </a:lnTo>
                  <a:lnTo>
                    <a:pt x="14454" y="12702"/>
                  </a:lnTo>
                  <a:lnTo>
                    <a:pt x="14697" y="12361"/>
                  </a:lnTo>
                  <a:lnTo>
                    <a:pt x="14916" y="11996"/>
                  </a:lnTo>
                  <a:lnTo>
                    <a:pt x="15111" y="11631"/>
                  </a:lnTo>
                  <a:lnTo>
                    <a:pt x="15135" y="11631"/>
                  </a:lnTo>
                  <a:lnTo>
                    <a:pt x="15160" y="11582"/>
                  </a:lnTo>
                  <a:lnTo>
                    <a:pt x="15160" y="11534"/>
                  </a:lnTo>
                  <a:lnTo>
                    <a:pt x="15330" y="11096"/>
                  </a:lnTo>
                  <a:lnTo>
                    <a:pt x="15500" y="10658"/>
                  </a:lnTo>
                  <a:lnTo>
                    <a:pt x="15622" y="10195"/>
                  </a:lnTo>
                  <a:lnTo>
                    <a:pt x="15719" y="9733"/>
                  </a:lnTo>
                  <a:lnTo>
                    <a:pt x="15744" y="9709"/>
                  </a:lnTo>
                  <a:lnTo>
                    <a:pt x="15768" y="9684"/>
                  </a:lnTo>
                  <a:lnTo>
                    <a:pt x="15792" y="9636"/>
                  </a:lnTo>
                  <a:lnTo>
                    <a:pt x="15768" y="9611"/>
                  </a:lnTo>
                  <a:lnTo>
                    <a:pt x="15744" y="9563"/>
                  </a:lnTo>
                  <a:lnTo>
                    <a:pt x="15792" y="9174"/>
                  </a:lnTo>
                  <a:lnTo>
                    <a:pt x="15841" y="8760"/>
                  </a:lnTo>
                  <a:lnTo>
                    <a:pt x="15841" y="8371"/>
                  </a:lnTo>
                  <a:lnTo>
                    <a:pt x="15817" y="7957"/>
                  </a:lnTo>
                  <a:lnTo>
                    <a:pt x="15744" y="7105"/>
                  </a:lnTo>
                  <a:lnTo>
                    <a:pt x="15671" y="6667"/>
                  </a:lnTo>
                  <a:lnTo>
                    <a:pt x="15598" y="6254"/>
                  </a:lnTo>
                  <a:lnTo>
                    <a:pt x="15525" y="5840"/>
                  </a:lnTo>
                  <a:lnTo>
                    <a:pt x="15403" y="5426"/>
                  </a:lnTo>
                  <a:lnTo>
                    <a:pt x="15281" y="5013"/>
                  </a:lnTo>
                  <a:lnTo>
                    <a:pt x="15160" y="4623"/>
                  </a:lnTo>
                  <a:lnTo>
                    <a:pt x="14989" y="4234"/>
                  </a:lnTo>
                  <a:lnTo>
                    <a:pt x="14819" y="3845"/>
                  </a:lnTo>
                  <a:lnTo>
                    <a:pt x="14624" y="3480"/>
                  </a:lnTo>
                  <a:lnTo>
                    <a:pt x="14405" y="3115"/>
                  </a:lnTo>
                  <a:lnTo>
                    <a:pt x="14162" y="2774"/>
                  </a:lnTo>
                  <a:lnTo>
                    <a:pt x="13895" y="2458"/>
                  </a:lnTo>
                  <a:lnTo>
                    <a:pt x="13603" y="2141"/>
                  </a:lnTo>
                  <a:lnTo>
                    <a:pt x="13286" y="1849"/>
                  </a:lnTo>
                  <a:lnTo>
                    <a:pt x="12970" y="1582"/>
                  </a:lnTo>
                  <a:lnTo>
                    <a:pt x="12654" y="1363"/>
                  </a:lnTo>
                  <a:lnTo>
                    <a:pt x="12313" y="1144"/>
                  </a:lnTo>
                  <a:lnTo>
                    <a:pt x="11948" y="949"/>
                  </a:lnTo>
                  <a:lnTo>
                    <a:pt x="11607" y="779"/>
                  </a:lnTo>
                  <a:lnTo>
                    <a:pt x="11218" y="609"/>
                  </a:lnTo>
                  <a:lnTo>
                    <a:pt x="10853" y="487"/>
                  </a:lnTo>
                  <a:lnTo>
                    <a:pt x="10464" y="365"/>
                  </a:lnTo>
                  <a:lnTo>
                    <a:pt x="10099" y="268"/>
                  </a:lnTo>
                  <a:lnTo>
                    <a:pt x="9709" y="171"/>
                  </a:lnTo>
                  <a:lnTo>
                    <a:pt x="9320" y="98"/>
                  </a:lnTo>
                  <a:lnTo>
                    <a:pt x="8931" y="49"/>
                  </a:lnTo>
                  <a:lnTo>
                    <a:pt x="8541" y="25"/>
                  </a:lnTo>
                  <a:lnTo>
                    <a:pt x="8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群組 205">
            <a:extLst>
              <a:ext uri="{FF2B5EF4-FFF2-40B4-BE49-F238E27FC236}">
                <a16:creationId xmlns:a16="http://schemas.microsoft.com/office/drawing/2014/main" xmlns="" id="{F292E3F7-3084-4F64-8F3C-B12868810380}"/>
              </a:ext>
            </a:extLst>
          </p:cNvPr>
          <p:cNvGrpSpPr/>
          <p:nvPr/>
        </p:nvGrpSpPr>
        <p:grpSpPr>
          <a:xfrm>
            <a:off x="436783" y="2063147"/>
            <a:ext cx="642872" cy="615463"/>
            <a:chOff x="6373381" y="3257767"/>
            <a:chExt cx="1030724" cy="1006693"/>
          </a:xfrm>
        </p:grpSpPr>
        <p:sp>
          <p:nvSpPr>
            <p:cNvPr id="207" name="橢圓 206">
              <a:extLst>
                <a:ext uri="{FF2B5EF4-FFF2-40B4-BE49-F238E27FC236}">
                  <a16:creationId xmlns:a16="http://schemas.microsoft.com/office/drawing/2014/main" xmlns="" id="{4B40594D-E377-4018-8761-F603FE1150B8}"/>
                </a:ext>
              </a:extLst>
            </p:cNvPr>
            <p:cNvSpPr/>
            <p:nvPr/>
          </p:nvSpPr>
          <p:spPr>
            <a:xfrm>
              <a:off x="6405889" y="3301661"/>
              <a:ext cx="965708" cy="956509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Google Shape;2179;p48">
              <a:extLst>
                <a:ext uri="{FF2B5EF4-FFF2-40B4-BE49-F238E27FC236}">
                  <a16:creationId xmlns:a16="http://schemas.microsoft.com/office/drawing/2014/main" xmlns="" id="{6C3B3789-8D1C-44E4-855A-B5BB93871FD2}"/>
                </a:ext>
              </a:extLst>
            </p:cNvPr>
            <p:cNvSpPr/>
            <p:nvPr/>
          </p:nvSpPr>
          <p:spPr>
            <a:xfrm>
              <a:off x="6373381" y="3257767"/>
              <a:ext cx="1030724" cy="1006693"/>
            </a:xfrm>
            <a:custGeom>
              <a:avLst/>
              <a:gdLst/>
              <a:ahLst/>
              <a:cxnLst/>
              <a:rect l="l" t="t" r="r" b="b"/>
              <a:pathLst>
                <a:path w="15841" h="15938" extrusionOk="0">
                  <a:moveTo>
                    <a:pt x="4502" y="7470"/>
                  </a:moveTo>
                  <a:lnTo>
                    <a:pt x="4575" y="7495"/>
                  </a:lnTo>
                  <a:lnTo>
                    <a:pt x="4648" y="7543"/>
                  </a:lnTo>
                  <a:lnTo>
                    <a:pt x="4696" y="7616"/>
                  </a:lnTo>
                  <a:lnTo>
                    <a:pt x="4721" y="7714"/>
                  </a:lnTo>
                  <a:lnTo>
                    <a:pt x="4721" y="7787"/>
                  </a:lnTo>
                  <a:lnTo>
                    <a:pt x="4696" y="7908"/>
                  </a:lnTo>
                  <a:lnTo>
                    <a:pt x="4623" y="7981"/>
                  </a:lnTo>
                  <a:lnTo>
                    <a:pt x="4550" y="8054"/>
                  </a:lnTo>
                  <a:lnTo>
                    <a:pt x="4429" y="8079"/>
                  </a:lnTo>
                  <a:lnTo>
                    <a:pt x="4307" y="8054"/>
                  </a:lnTo>
                  <a:lnTo>
                    <a:pt x="4234" y="7981"/>
                  </a:lnTo>
                  <a:lnTo>
                    <a:pt x="4161" y="7908"/>
                  </a:lnTo>
                  <a:lnTo>
                    <a:pt x="4137" y="7787"/>
                  </a:lnTo>
                  <a:lnTo>
                    <a:pt x="4161" y="7665"/>
                  </a:lnTo>
                  <a:lnTo>
                    <a:pt x="4234" y="7543"/>
                  </a:lnTo>
                  <a:lnTo>
                    <a:pt x="4307" y="7495"/>
                  </a:lnTo>
                  <a:lnTo>
                    <a:pt x="4404" y="7470"/>
                  </a:lnTo>
                  <a:close/>
                  <a:moveTo>
                    <a:pt x="10877" y="7470"/>
                  </a:moveTo>
                  <a:lnTo>
                    <a:pt x="10950" y="7495"/>
                  </a:lnTo>
                  <a:lnTo>
                    <a:pt x="11023" y="7543"/>
                  </a:lnTo>
                  <a:lnTo>
                    <a:pt x="11071" y="7616"/>
                  </a:lnTo>
                  <a:lnTo>
                    <a:pt x="11096" y="7714"/>
                  </a:lnTo>
                  <a:lnTo>
                    <a:pt x="11096" y="7787"/>
                  </a:lnTo>
                  <a:lnTo>
                    <a:pt x="11071" y="7908"/>
                  </a:lnTo>
                  <a:lnTo>
                    <a:pt x="10998" y="7981"/>
                  </a:lnTo>
                  <a:lnTo>
                    <a:pt x="10926" y="8054"/>
                  </a:lnTo>
                  <a:lnTo>
                    <a:pt x="10804" y="8079"/>
                  </a:lnTo>
                  <a:lnTo>
                    <a:pt x="10682" y="8054"/>
                  </a:lnTo>
                  <a:lnTo>
                    <a:pt x="10609" y="7981"/>
                  </a:lnTo>
                  <a:lnTo>
                    <a:pt x="10536" y="7908"/>
                  </a:lnTo>
                  <a:lnTo>
                    <a:pt x="10512" y="7787"/>
                  </a:lnTo>
                  <a:lnTo>
                    <a:pt x="10536" y="7665"/>
                  </a:lnTo>
                  <a:lnTo>
                    <a:pt x="10609" y="7543"/>
                  </a:lnTo>
                  <a:lnTo>
                    <a:pt x="10682" y="7495"/>
                  </a:lnTo>
                  <a:lnTo>
                    <a:pt x="10780" y="7470"/>
                  </a:lnTo>
                  <a:close/>
                  <a:moveTo>
                    <a:pt x="4477" y="7081"/>
                  </a:moveTo>
                  <a:lnTo>
                    <a:pt x="4307" y="7105"/>
                  </a:lnTo>
                  <a:lnTo>
                    <a:pt x="4137" y="7178"/>
                  </a:lnTo>
                  <a:lnTo>
                    <a:pt x="4015" y="7300"/>
                  </a:lnTo>
                  <a:lnTo>
                    <a:pt x="3893" y="7446"/>
                  </a:lnTo>
                  <a:lnTo>
                    <a:pt x="3820" y="7568"/>
                  </a:lnTo>
                  <a:lnTo>
                    <a:pt x="3772" y="7714"/>
                  </a:lnTo>
                  <a:lnTo>
                    <a:pt x="3723" y="7835"/>
                  </a:lnTo>
                  <a:lnTo>
                    <a:pt x="3723" y="7981"/>
                  </a:lnTo>
                  <a:lnTo>
                    <a:pt x="3674" y="8225"/>
                  </a:lnTo>
                  <a:lnTo>
                    <a:pt x="3674" y="8395"/>
                  </a:lnTo>
                  <a:lnTo>
                    <a:pt x="3723" y="8565"/>
                  </a:lnTo>
                  <a:lnTo>
                    <a:pt x="3772" y="8711"/>
                  </a:lnTo>
                  <a:lnTo>
                    <a:pt x="3869" y="8833"/>
                  </a:lnTo>
                  <a:lnTo>
                    <a:pt x="3966" y="8955"/>
                  </a:lnTo>
                  <a:lnTo>
                    <a:pt x="4088" y="9028"/>
                  </a:lnTo>
                  <a:lnTo>
                    <a:pt x="4234" y="9101"/>
                  </a:lnTo>
                  <a:lnTo>
                    <a:pt x="4404" y="9149"/>
                  </a:lnTo>
                  <a:lnTo>
                    <a:pt x="4599" y="9174"/>
                  </a:lnTo>
                  <a:lnTo>
                    <a:pt x="4769" y="9149"/>
                  </a:lnTo>
                  <a:lnTo>
                    <a:pt x="4940" y="9101"/>
                  </a:lnTo>
                  <a:lnTo>
                    <a:pt x="5086" y="9028"/>
                  </a:lnTo>
                  <a:lnTo>
                    <a:pt x="5207" y="8930"/>
                  </a:lnTo>
                  <a:lnTo>
                    <a:pt x="5329" y="8809"/>
                  </a:lnTo>
                  <a:lnTo>
                    <a:pt x="5426" y="8663"/>
                  </a:lnTo>
                  <a:lnTo>
                    <a:pt x="5499" y="8517"/>
                  </a:lnTo>
                  <a:lnTo>
                    <a:pt x="5548" y="8346"/>
                  </a:lnTo>
                  <a:lnTo>
                    <a:pt x="5572" y="8176"/>
                  </a:lnTo>
                  <a:lnTo>
                    <a:pt x="5548" y="8006"/>
                  </a:lnTo>
                  <a:lnTo>
                    <a:pt x="5524" y="7835"/>
                  </a:lnTo>
                  <a:lnTo>
                    <a:pt x="5475" y="7689"/>
                  </a:lnTo>
                  <a:lnTo>
                    <a:pt x="5402" y="7519"/>
                  </a:lnTo>
                  <a:lnTo>
                    <a:pt x="5280" y="7397"/>
                  </a:lnTo>
                  <a:lnTo>
                    <a:pt x="5134" y="7251"/>
                  </a:lnTo>
                  <a:lnTo>
                    <a:pt x="4988" y="7154"/>
                  </a:lnTo>
                  <a:lnTo>
                    <a:pt x="4818" y="7105"/>
                  </a:lnTo>
                  <a:lnTo>
                    <a:pt x="4648" y="7081"/>
                  </a:lnTo>
                  <a:close/>
                  <a:moveTo>
                    <a:pt x="10853" y="7081"/>
                  </a:moveTo>
                  <a:lnTo>
                    <a:pt x="10682" y="7105"/>
                  </a:lnTo>
                  <a:lnTo>
                    <a:pt x="10512" y="7178"/>
                  </a:lnTo>
                  <a:lnTo>
                    <a:pt x="10390" y="7300"/>
                  </a:lnTo>
                  <a:lnTo>
                    <a:pt x="10269" y="7446"/>
                  </a:lnTo>
                  <a:lnTo>
                    <a:pt x="10196" y="7568"/>
                  </a:lnTo>
                  <a:lnTo>
                    <a:pt x="10147" y="7714"/>
                  </a:lnTo>
                  <a:lnTo>
                    <a:pt x="10098" y="7835"/>
                  </a:lnTo>
                  <a:lnTo>
                    <a:pt x="10098" y="7981"/>
                  </a:lnTo>
                  <a:lnTo>
                    <a:pt x="10050" y="8225"/>
                  </a:lnTo>
                  <a:lnTo>
                    <a:pt x="10050" y="8395"/>
                  </a:lnTo>
                  <a:lnTo>
                    <a:pt x="10098" y="8565"/>
                  </a:lnTo>
                  <a:lnTo>
                    <a:pt x="10147" y="8711"/>
                  </a:lnTo>
                  <a:lnTo>
                    <a:pt x="10244" y="8833"/>
                  </a:lnTo>
                  <a:lnTo>
                    <a:pt x="10342" y="8955"/>
                  </a:lnTo>
                  <a:lnTo>
                    <a:pt x="10463" y="9028"/>
                  </a:lnTo>
                  <a:lnTo>
                    <a:pt x="10609" y="9101"/>
                  </a:lnTo>
                  <a:lnTo>
                    <a:pt x="10780" y="9149"/>
                  </a:lnTo>
                  <a:lnTo>
                    <a:pt x="10974" y="9174"/>
                  </a:lnTo>
                  <a:lnTo>
                    <a:pt x="11144" y="9149"/>
                  </a:lnTo>
                  <a:lnTo>
                    <a:pt x="11315" y="9101"/>
                  </a:lnTo>
                  <a:lnTo>
                    <a:pt x="11461" y="9028"/>
                  </a:lnTo>
                  <a:lnTo>
                    <a:pt x="11582" y="8930"/>
                  </a:lnTo>
                  <a:lnTo>
                    <a:pt x="11704" y="8809"/>
                  </a:lnTo>
                  <a:lnTo>
                    <a:pt x="11801" y="8663"/>
                  </a:lnTo>
                  <a:lnTo>
                    <a:pt x="11874" y="8517"/>
                  </a:lnTo>
                  <a:lnTo>
                    <a:pt x="11923" y="8346"/>
                  </a:lnTo>
                  <a:lnTo>
                    <a:pt x="11947" y="8176"/>
                  </a:lnTo>
                  <a:lnTo>
                    <a:pt x="11923" y="8006"/>
                  </a:lnTo>
                  <a:lnTo>
                    <a:pt x="11899" y="7835"/>
                  </a:lnTo>
                  <a:lnTo>
                    <a:pt x="11850" y="7689"/>
                  </a:lnTo>
                  <a:lnTo>
                    <a:pt x="11777" y="7519"/>
                  </a:lnTo>
                  <a:lnTo>
                    <a:pt x="11655" y="7397"/>
                  </a:lnTo>
                  <a:lnTo>
                    <a:pt x="11509" y="7251"/>
                  </a:lnTo>
                  <a:lnTo>
                    <a:pt x="11363" y="7154"/>
                  </a:lnTo>
                  <a:lnTo>
                    <a:pt x="11193" y="7105"/>
                  </a:lnTo>
                  <a:lnTo>
                    <a:pt x="11023" y="7081"/>
                  </a:lnTo>
                  <a:close/>
                  <a:moveTo>
                    <a:pt x="7787" y="10244"/>
                  </a:moveTo>
                  <a:lnTo>
                    <a:pt x="7470" y="10268"/>
                  </a:lnTo>
                  <a:lnTo>
                    <a:pt x="7154" y="10293"/>
                  </a:lnTo>
                  <a:lnTo>
                    <a:pt x="6643" y="10390"/>
                  </a:lnTo>
                  <a:lnTo>
                    <a:pt x="6132" y="10536"/>
                  </a:lnTo>
                  <a:lnTo>
                    <a:pt x="5645" y="10731"/>
                  </a:lnTo>
                  <a:lnTo>
                    <a:pt x="5159" y="10950"/>
                  </a:lnTo>
                  <a:lnTo>
                    <a:pt x="4745" y="11144"/>
                  </a:lnTo>
                  <a:lnTo>
                    <a:pt x="4502" y="11266"/>
                  </a:lnTo>
                  <a:lnTo>
                    <a:pt x="4283" y="11388"/>
                  </a:lnTo>
                  <a:lnTo>
                    <a:pt x="4088" y="11534"/>
                  </a:lnTo>
                  <a:lnTo>
                    <a:pt x="3918" y="11704"/>
                  </a:lnTo>
                  <a:lnTo>
                    <a:pt x="3772" y="11899"/>
                  </a:lnTo>
                  <a:lnTo>
                    <a:pt x="3723" y="11996"/>
                  </a:lnTo>
                  <a:lnTo>
                    <a:pt x="3699" y="12118"/>
                  </a:lnTo>
                  <a:lnTo>
                    <a:pt x="3699" y="12166"/>
                  </a:lnTo>
                  <a:lnTo>
                    <a:pt x="3699" y="12239"/>
                  </a:lnTo>
                  <a:lnTo>
                    <a:pt x="3747" y="12288"/>
                  </a:lnTo>
                  <a:lnTo>
                    <a:pt x="3796" y="12312"/>
                  </a:lnTo>
                  <a:lnTo>
                    <a:pt x="3918" y="12312"/>
                  </a:lnTo>
                  <a:lnTo>
                    <a:pt x="3966" y="12288"/>
                  </a:lnTo>
                  <a:lnTo>
                    <a:pt x="4015" y="12239"/>
                  </a:lnTo>
                  <a:lnTo>
                    <a:pt x="4161" y="12093"/>
                  </a:lnTo>
                  <a:lnTo>
                    <a:pt x="4307" y="11947"/>
                  </a:lnTo>
                  <a:lnTo>
                    <a:pt x="4502" y="11826"/>
                  </a:lnTo>
                  <a:lnTo>
                    <a:pt x="4721" y="11704"/>
                  </a:lnTo>
                  <a:lnTo>
                    <a:pt x="5134" y="11509"/>
                  </a:lnTo>
                  <a:lnTo>
                    <a:pt x="5524" y="11339"/>
                  </a:lnTo>
                  <a:lnTo>
                    <a:pt x="5937" y="11169"/>
                  </a:lnTo>
                  <a:lnTo>
                    <a:pt x="6375" y="11023"/>
                  </a:lnTo>
                  <a:lnTo>
                    <a:pt x="6813" y="10901"/>
                  </a:lnTo>
                  <a:lnTo>
                    <a:pt x="7032" y="10852"/>
                  </a:lnTo>
                  <a:lnTo>
                    <a:pt x="7276" y="10828"/>
                  </a:lnTo>
                  <a:lnTo>
                    <a:pt x="7835" y="10804"/>
                  </a:lnTo>
                  <a:lnTo>
                    <a:pt x="8419" y="10828"/>
                  </a:lnTo>
                  <a:lnTo>
                    <a:pt x="9003" y="10901"/>
                  </a:lnTo>
                  <a:lnTo>
                    <a:pt x="9295" y="10950"/>
                  </a:lnTo>
                  <a:lnTo>
                    <a:pt x="9587" y="11023"/>
                  </a:lnTo>
                  <a:lnTo>
                    <a:pt x="9879" y="11120"/>
                  </a:lnTo>
                  <a:lnTo>
                    <a:pt x="10147" y="11242"/>
                  </a:lnTo>
                  <a:lnTo>
                    <a:pt x="10415" y="11363"/>
                  </a:lnTo>
                  <a:lnTo>
                    <a:pt x="10658" y="11509"/>
                  </a:lnTo>
                  <a:lnTo>
                    <a:pt x="10901" y="11655"/>
                  </a:lnTo>
                  <a:lnTo>
                    <a:pt x="11120" y="11850"/>
                  </a:lnTo>
                  <a:lnTo>
                    <a:pt x="11315" y="12045"/>
                  </a:lnTo>
                  <a:lnTo>
                    <a:pt x="11485" y="12288"/>
                  </a:lnTo>
                  <a:lnTo>
                    <a:pt x="11582" y="12361"/>
                  </a:lnTo>
                  <a:lnTo>
                    <a:pt x="11680" y="12410"/>
                  </a:lnTo>
                  <a:lnTo>
                    <a:pt x="11777" y="12410"/>
                  </a:lnTo>
                  <a:lnTo>
                    <a:pt x="11874" y="12361"/>
                  </a:lnTo>
                  <a:lnTo>
                    <a:pt x="11947" y="12288"/>
                  </a:lnTo>
                  <a:lnTo>
                    <a:pt x="11996" y="12215"/>
                  </a:lnTo>
                  <a:lnTo>
                    <a:pt x="12020" y="12118"/>
                  </a:lnTo>
                  <a:lnTo>
                    <a:pt x="11972" y="12020"/>
                  </a:lnTo>
                  <a:lnTo>
                    <a:pt x="11753" y="11753"/>
                  </a:lnTo>
                  <a:lnTo>
                    <a:pt x="11534" y="11509"/>
                  </a:lnTo>
                  <a:lnTo>
                    <a:pt x="11290" y="11290"/>
                  </a:lnTo>
                  <a:lnTo>
                    <a:pt x="11023" y="11096"/>
                  </a:lnTo>
                  <a:lnTo>
                    <a:pt x="10731" y="10925"/>
                  </a:lnTo>
                  <a:lnTo>
                    <a:pt x="10439" y="10779"/>
                  </a:lnTo>
                  <a:lnTo>
                    <a:pt x="10123" y="10633"/>
                  </a:lnTo>
                  <a:lnTo>
                    <a:pt x="9806" y="10536"/>
                  </a:lnTo>
                  <a:lnTo>
                    <a:pt x="9466" y="10439"/>
                  </a:lnTo>
                  <a:lnTo>
                    <a:pt x="9149" y="10366"/>
                  </a:lnTo>
                  <a:lnTo>
                    <a:pt x="8809" y="10317"/>
                  </a:lnTo>
                  <a:lnTo>
                    <a:pt x="8468" y="10268"/>
                  </a:lnTo>
                  <a:lnTo>
                    <a:pt x="8127" y="10244"/>
                  </a:lnTo>
                  <a:close/>
                  <a:moveTo>
                    <a:pt x="8517" y="682"/>
                  </a:moveTo>
                  <a:lnTo>
                    <a:pt x="8663" y="706"/>
                  </a:lnTo>
                  <a:lnTo>
                    <a:pt x="9125" y="755"/>
                  </a:lnTo>
                  <a:lnTo>
                    <a:pt x="9563" y="803"/>
                  </a:lnTo>
                  <a:lnTo>
                    <a:pt x="10001" y="901"/>
                  </a:lnTo>
                  <a:lnTo>
                    <a:pt x="10439" y="1022"/>
                  </a:lnTo>
                  <a:lnTo>
                    <a:pt x="10780" y="1120"/>
                  </a:lnTo>
                  <a:lnTo>
                    <a:pt x="11120" y="1241"/>
                  </a:lnTo>
                  <a:lnTo>
                    <a:pt x="11461" y="1411"/>
                  </a:lnTo>
                  <a:lnTo>
                    <a:pt x="11777" y="1557"/>
                  </a:lnTo>
                  <a:lnTo>
                    <a:pt x="11777" y="1582"/>
                  </a:lnTo>
                  <a:lnTo>
                    <a:pt x="11728" y="1655"/>
                  </a:lnTo>
                  <a:lnTo>
                    <a:pt x="11753" y="1752"/>
                  </a:lnTo>
                  <a:lnTo>
                    <a:pt x="11777" y="1801"/>
                  </a:lnTo>
                  <a:lnTo>
                    <a:pt x="11826" y="1825"/>
                  </a:lnTo>
                  <a:lnTo>
                    <a:pt x="11899" y="1825"/>
                  </a:lnTo>
                  <a:lnTo>
                    <a:pt x="11972" y="1776"/>
                  </a:lnTo>
                  <a:lnTo>
                    <a:pt x="11996" y="1752"/>
                  </a:lnTo>
                  <a:lnTo>
                    <a:pt x="12020" y="1728"/>
                  </a:lnTo>
                  <a:lnTo>
                    <a:pt x="12045" y="1728"/>
                  </a:lnTo>
                  <a:lnTo>
                    <a:pt x="12142" y="1801"/>
                  </a:lnTo>
                  <a:lnTo>
                    <a:pt x="12118" y="1874"/>
                  </a:lnTo>
                  <a:lnTo>
                    <a:pt x="12093" y="1947"/>
                  </a:lnTo>
                  <a:lnTo>
                    <a:pt x="12118" y="1995"/>
                  </a:lnTo>
                  <a:lnTo>
                    <a:pt x="12142" y="2020"/>
                  </a:lnTo>
                  <a:lnTo>
                    <a:pt x="12191" y="2044"/>
                  </a:lnTo>
                  <a:lnTo>
                    <a:pt x="12215" y="2020"/>
                  </a:lnTo>
                  <a:lnTo>
                    <a:pt x="12264" y="1995"/>
                  </a:lnTo>
                  <a:lnTo>
                    <a:pt x="12337" y="1922"/>
                  </a:lnTo>
                  <a:lnTo>
                    <a:pt x="12556" y="2068"/>
                  </a:lnTo>
                  <a:lnTo>
                    <a:pt x="12507" y="2190"/>
                  </a:lnTo>
                  <a:lnTo>
                    <a:pt x="12507" y="2239"/>
                  </a:lnTo>
                  <a:lnTo>
                    <a:pt x="12507" y="2336"/>
                  </a:lnTo>
                  <a:lnTo>
                    <a:pt x="12531" y="2385"/>
                  </a:lnTo>
                  <a:lnTo>
                    <a:pt x="12556" y="2409"/>
                  </a:lnTo>
                  <a:lnTo>
                    <a:pt x="12604" y="2409"/>
                  </a:lnTo>
                  <a:lnTo>
                    <a:pt x="12653" y="2385"/>
                  </a:lnTo>
                  <a:lnTo>
                    <a:pt x="12702" y="2360"/>
                  </a:lnTo>
                  <a:lnTo>
                    <a:pt x="12750" y="2287"/>
                  </a:lnTo>
                  <a:lnTo>
                    <a:pt x="12775" y="2239"/>
                  </a:lnTo>
                  <a:lnTo>
                    <a:pt x="12969" y="2409"/>
                  </a:lnTo>
                  <a:lnTo>
                    <a:pt x="12896" y="2531"/>
                  </a:lnTo>
                  <a:lnTo>
                    <a:pt x="12848" y="2604"/>
                  </a:lnTo>
                  <a:lnTo>
                    <a:pt x="12848" y="2677"/>
                  </a:lnTo>
                  <a:lnTo>
                    <a:pt x="12848" y="2725"/>
                  </a:lnTo>
                  <a:lnTo>
                    <a:pt x="12872" y="2750"/>
                  </a:lnTo>
                  <a:lnTo>
                    <a:pt x="12921" y="2774"/>
                  </a:lnTo>
                  <a:lnTo>
                    <a:pt x="12969" y="2774"/>
                  </a:lnTo>
                  <a:lnTo>
                    <a:pt x="13091" y="2701"/>
                  </a:lnTo>
                  <a:lnTo>
                    <a:pt x="13188" y="2604"/>
                  </a:lnTo>
                  <a:lnTo>
                    <a:pt x="13310" y="2725"/>
                  </a:lnTo>
                  <a:lnTo>
                    <a:pt x="13407" y="2823"/>
                  </a:lnTo>
                  <a:lnTo>
                    <a:pt x="13261" y="3017"/>
                  </a:lnTo>
                  <a:lnTo>
                    <a:pt x="13237" y="3066"/>
                  </a:lnTo>
                  <a:lnTo>
                    <a:pt x="13188" y="3163"/>
                  </a:lnTo>
                  <a:lnTo>
                    <a:pt x="13188" y="3236"/>
                  </a:lnTo>
                  <a:lnTo>
                    <a:pt x="13213" y="3285"/>
                  </a:lnTo>
                  <a:lnTo>
                    <a:pt x="13237" y="3309"/>
                  </a:lnTo>
                  <a:lnTo>
                    <a:pt x="13334" y="3285"/>
                  </a:lnTo>
                  <a:lnTo>
                    <a:pt x="13407" y="3236"/>
                  </a:lnTo>
                  <a:lnTo>
                    <a:pt x="13553" y="3115"/>
                  </a:lnTo>
                  <a:lnTo>
                    <a:pt x="13602" y="3042"/>
                  </a:lnTo>
                  <a:lnTo>
                    <a:pt x="13797" y="3309"/>
                  </a:lnTo>
                  <a:lnTo>
                    <a:pt x="13699" y="3407"/>
                  </a:lnTo>
                  <a:lnTo>
                    <a:pt x="13553" y="3504"/>
                  </a:lnTo>
                  <a:lnTo>
                    <a:pt x="13505" y="3577"/>
                  </a:lnTo>
                  <a:lnTo>
                    <a:pt x="13480" y="3650"/>
                  </a:lnTo>
                  <a:lnTo>
                    <a:pt x="13480" y="3699"/>
                  </a:lnTo>
                  <a:lnTo>
                    <a:pt x="13529" y="3723"/>
                  </a:lnTo>
                  <a:lnTo>
                    <a:pt x="13626" y="3747"/>
                  </a:lnTo>
                  <a:lnTo>
                    <a:pt x="13699" y="3723"/>
                  </a:lnTo>
                  <a:lnTo>
                    <a:pt x="13797" y="3674"/>
                  </a:lnTo>
                  <a:lnTo>
                    <a:pt x="13870" y="3626"/>
                  </a:lnTo>
                  <a:lnTo>
                    <a:pt x="13967" y="3577"/>
                  </a:lnTo>
                  <a:lnTo>
                    <a:pt x="14162" y="3918"/>
                  </a:lnTo>
                  <a:lnTo>
                    <a:pt x="14064" y="3991"/>
                  </a:lnTo>
                  <a:lnTo>
                    <a:pt x="13870" y="4161"/>
                  </a:lnTo>
                  <a:lnTo>
                    <a:pt x="13772" y="4234"/>
                  </a:lnTo>
                  <a:lnTo>
                    <a:pt x="13724" y="4331"/>
                  </a:lnTo>
                  <a:lnTo>
                    <a:pt x="13724" y="4356"/>
                  </a:lnTo>
                  <a:lnTo>
                    <a:pt x="13724" y="4380"/>
                  </a:lnTo>
                  <a:lnTo>
                    <a:pt x="13845" y="4380"/>
                  </a:lnTo>
                  <a:lnTo>
                    <a:pt x="13967" y="4356"/>
                  </a:lnTo>
                  <a:lnTo>
                    <a:pt x="14089" y="4307"/>
                  </a:lnTo>
                  <a:lnTo>
                    <a:pt x="14186" y="4234"/>
                  </a:lnTo>
                  <a:lnTo>
                    <a:pt x="14308" y="4161"/>
                  </a:lnTo>
                  <a:lnTo>
                    <a:pt x="14527" y="4696"/>
                  </a:lnTo>
                  <a:lnTo>
                    <a:pt x="14356" y="4769"/>
                  </a:lnTo>
                  <a:lnTo>
                    <a:pt x="14210" y="4842"/>
                  </a:lnTo>
                  <a:lnTo>
                    <a:pt x="14089" y="4940"/>
                  </a:lnTo>
                  <a:lnTo>
                    <a:pt x="13967" y="5061"/>
                  </a:lnTo>
                  <a:lnTo>
                    <a:pt x="13943" y="5134"/>
                  </a:lnTo>
                  <a:lnTo>
                    <a:pt x="13918" y="5207"/>
                  </a:lnTo>
                  <a:lnTo>
                    <a:pt x="13918" y="5256"/>
                  </a:lnTo>
                  <a:lnTo>
                    <a:pt x="13943" y="5280"/>
                  </a:lnTo>
                  <a:lnTo>
                    <a:pt x="13967" y="5305"/>
                  </a:lnTo>
                  <a:lnTo>
                    <a:pt x="14016" y="5305"/>
                  </a:lnTo>
                  <a:lnTo>
                    <a:pt x="14137" y="5256"/>
                  </a:lnTo>
                  <a:lnTo>
                    <a:pt x="14259" y="5183"/>
                  </a:lnTo>
                  <a:lnTo>
                    <a:pt x="14551" y="5037"/>
                  </a:lnTo>
                  <a:lnTo>
                    <a:pt x="14624" y="5013"/>
                  </a:lnTo>
                  <a:lnTo>
                    <a:pt x="14770" y="5524"/>
                  </a:lnTo>
                  <a:lnTo>
                    <a:pt x="14454" y="5670"/>
                  </a:lnTo>
                  <a:lnTo>
                    <a:pt x="14186" y="5791"/>
                  </a:lnTo>
                  <a:lnTo>
                    <a:pt x="13943" y="5937"/>
                  </a:lnTo>
                  <a:lnTo>
                    <a:pt x="13943" y="5986"/>
                  </a:lnTo>
                  <a:lnTo>
                    <a:pt x="13943" y="6010"/>
                  </a:lnTo>
                  <a:lnTo>
                    <a:pt x="14113" y="6035"/>
                  </a:lnTo>
                  <a:lnTo>
                    <a:pt x="14235" y="6059"/>
                  </a:lnTo>
                  <a:lnTo>
                    <a:pt x="14381" y="6035"/>
                  </a:lnTo>
                  <a:lnTo>
                    <a:pt x="14551" y="6010"/>
                  </a:lnTo>
                  <a:lnTo>
                    <a:pt x="14867" y="5889"/>
                  </a:lnTo>
                  <a:lnTo>
                    <a:pt x="14989" y="6424"/>
                  </a:lnTo>
                  <a:lnTo>
                    <a:pt x="14819" y="6497"/>
                  </a:lnTo>
                  <a:lnTo>
                    <a:pt x="14429" y="6619"/>
                  </a:lnTo>
                  <a:lnTo>
                    <a:pt x="14040" y="6740"/>
                  </a:lnTo>
                  <a:lnTo>
                    <a:pt x="13991" y="6789"/>
                  </a:lnTo>
                  <a:lnTo>
                    <a:pt x="13991" y="6813"/>
                  </a:lnTo>
                  <a:lnTo>
                    <a:pt x="14016" y="6862"/>
                  </a:lnTo>
                  <a:lnTo>
                    <a:pt x="14064" y="6886"/>
                  </a:lnTo>
                  <a:lnTo>
                    <a:pt x="14235" y="6886"/>
                  </a:lnTo>
                  <a:lnTo>
                    <a:pt x="14429" y="6862"/>
                  </a:lnTo>
                  <a:lnTo>
                    <a:pt x="14794" y="6813"/>
                  </a:lnTo>
                  <a:lnTo>
                    <a:pt x="15038" y="6740"/>
                  </a:lnTo>
                  <a:lnTo>
                    <a:pt x="15111" y="7178"/>
                  </a:lnTo>
                  <a:lnTo>
                    <a:pt x="14867" y="7227"/>
                  </a:lnTo>
                  <a:lnTo>
                    <a:pt x="14454" y="7349"/>
                  </a:lnTo>
                  <a:lnTo>
                    <a:pt x="14259" y="7422"/>
                  </a:lnTo>
                  <a:lnTo>
                    <a:pt x="14064" y="7543"/>
                  </a:lnTo>
                  <a:lnTo>
                    <a:pt x="14040" y="7592"/>
                  </a:lnTo>
                  <a:lnTo>
                    <a:pt x="14040" y="7665"/>
                  </a:lnTo>
                  <a:lnTo>
                    <a:pt x="14089" y="7714"/>
                  </a:lnTo>
                  <a:lnTo>
                    <a:pt x="14162" y="7738"/>
                  </a:lnTo>
                  <a:lnTo>
                    <a:pt x="14356" y="7714"/>
                  </a:lnTo>
                  <a:lnTo>
                    <a:pt x="14551" y="7665"/>
                  </a:lnTo>
                  <a:lnTo>
                    <a:pt x="14940" y="7568"/>
                  </a:lnTo>
                  <a:lnTo>
                    <a:pt x="15159" y="7519"/>
                  </a:lnTo>
                  <a:lnTo>
                    <a:pt x="15208" y="7981"/>
                  </a:lnTo>
                  <a:lnTo>
                    <a:pt x="14892" y="8030"/>
                  </a:lnTo>
                  <a:lnTo>
                    <a:pt x="14648" y="8054"/>
                  </a:lnTo>
                  <a:lnTo>
                    <a:pt x="14381" y="8079"/>
                  </a:lnTo>
                  <a:lnTo>
                    <a:pt x="14259" y="8103"/>
                  </a:lnTo>
                  <a:lnTo>
                    <a:pt x="14137" y="8152"/>
                  </a:lnTo>
                  <a:lnTo>
                    <a:pt x="14040" y="8200"/>
                  </a:lnTo>
                  <a:lnTo>
                    <a:pt x="13943" y="8298"/>
                  </a:lnTo>
                  <a:lnTo>
                    <a:pt x="13918" y="8322"/>
                  </a:lnTo>
                  <a:lnTo>
                    <a:pt x="13918" y="8346"/>
                  </a:lnTo>
                  <a:lnTo>
                    <a:pt x="13943" y="8395"/>
                  </a:lnTo>
                  <a:lnTo>
                    <a:pt x="13967" y="8395"/>
                  </a:lnTo>
                  <a:lnTo>
                    <a:pt x="14089" y="8419"/>
                  </a:lnTo>
                  <a:lnTo>
                    <a:pt x="14210" y="8444"/>
                  </a:lnTo>
                  <a:lnTo>
                    <a:pt x="14478" y="8444"/>
                  </a:lnTo>
                  <a:lnTo>
                    <a:pt x="14989" y="8395"/>
                  </a:lnTo>
                  <a:lnTo>
                    <a:pt x="15232" y="8395"/>
                  </a:lnTo>
                  <a:lnTo>
                    <a:pt x="15232" y="8857"/>
                  </a:lnTo>
                  <a:lnTo>
                    <a:pt x="14746" y="8882"/>
                  </a:lnTo>
                  <a:lnTo>
                    <a:pt x="14527" y="8882"/>
                  </a:lnTo>
                  <a:lnTo>
                    <a:pt x="14308" y="8906"/>
                  </a:lnTo>
                  <a:lnTo>
                    <a:pt x="14089" y="8955"/>
                  </a:lnTo>
                  <a:lnTo>
                    <a:pt x="13991" y="8979"/>
                  </a:lnTo>
                  <a:lnTo>
                    <a:pt x="13894" y="9028"/>
                  </a:lnTo>
                  <a:lnTo>
                    <a:pt x="13870" y="9052"/>
                  </a:lnTo>
                  <a:lnTo>
                    <a:pt x="13894" y="9076"/>
                  </a:lnTo>
                  <a:lnTo>
                    <a:pt x="13967" y="9125"/>
                  </a:lnTo>
                  <a:lnTo>
                    <a:pt x="14089" y="9174"/>
                  </a:lnTo>
                  <a:lnTo>
                    <a:pt x="14308" y="9222"/>
                  </a:lnTo>
                  <a:lnTo>
                    <a:pt x="14746" y="9222"/>
                  </a:lnTo>
                  <a:lnTo>
                    <a:pt x="14965" y="9247"/>
                  </a:lnTo>
                  <a:lnTo>
                    <a:pt x="15208" y="9247"/>
                  </a:lnTo>
                  <a:lnTo>
                    <a:pt x="15184" y="9465"/>
                  </a:lnTo>
                  <a:lnTo>
                    <a:pt x="14989" y="9514"/>
                  </a:lnTo>
                  <a:lnTo>
                    <a:pt x="14746" y="9563"/>
                  </a:lnTo>
                  <a:lnTo>
                    <a:pt x="14502" y="9660"/>
                  </a:lnTo>
                  <a:lnTo>
                    <a:pt x="14283" y="9757"/>
                  </a:lnTo>
                  <a:lnTo>
                    <a:pt x="14064" y="9879"/>
                  </a:lnTo>
                  <a:lnTo>
                    <a:pt x="14040" y="9903"/>
                  </a:lnTo>
                  <a:lnTo>
                    <a:pt x="14040" y="9952"/>
                  </a:lnTo>
                  <a:lnTo>
                    <a:pt x="14064" y="9976"/>
                  </a:lnTo>
                  <a:lnTo>
                    <a:pt x="14089" y="9976"/>
                  </a:lnTo>
                  <a:lnTo>
                    <a:pt x="14308" y="10001"/>
                  </a:lnTo>
                  <a:lnTo>
                    <a:pt x="14527" y="9976"/>
                  </a:lnTo>
                  <a:lnTo>
                    <a:pt x="14965" y="9903"/>
                  </a:lnTo>
                  <a:lnTo>
                    <a:pt x="15111" y="9879"/>
                  </a:lnTo>
                  <a:lnTo>
                    <a:pt x="14989" y="10390"/>
                  </a:lnTo>
                  <a:lnTo>
                    <a:pt x="14551" y="10463"/>
                  </a:lnTo>
                  <a:lnTo>
                    <a:pt x="14356" y="10487"/>
                  </a:lnTo>
                  <a:lnTo>
                    <a:pt x="14186" y="10512"/>
                  </a:lnTo>
                  <a:lnTo>
                    <a:pt x="14016" y="10560"/>
                  </a:lnTo>
                  <a:lnTo>
                    <a:pt x="13943" y="10609"/>
                  </a:lnTo>
                  <a:lnTo>
                    <a:pt x="13870" y="10682"/>
                  </a:lnTo>
                  <a:lnTo>
                    <a:pt x="13845" y="10731"/>
                  </a:lnTo>
                  <a:lnTo>
                    <a:pt x="13845" y="10804"/>
                  </a:lnTo>
                  <a:lnTo>
                    <a:pt x="13894" y="10852"/>
                  </a:lnTo>
                  <a:lnTo>
                    <a:pt x="13918" y="10901"/>
                  </a:lnTo>
                  <a:lnTo>
                    <a:pt x="13991" y="10925"/>
                  </a:lnTo>
                  <a:lnTo>
                    <a:pt x="14089" y="10950"/>
                  </a:lnTo>
                  <a:lnTo>
                    <a:pt x="14259" y="10950"/>
                  </a:lnTo>
                  <a:lnTo>
                    <a:pt x="14600" y="10901"/>
                  </a:lnTo>
                  <a:lnTo>
                    <a:pt x="14819" y="10877"/>
                  </a:lnTo>
                  <a:lnTo>
                    <a:pt x="14819" y="10877"/>
                  </a:lnTo>
                  <a:lnTo>
                    <a:pt x="14624" y="11339"/>
                  </a:lnTo>
                  <a:lnTo>
                    <a:pt x="14502" y="11339"/>
                  </a:lnTo>
                  <a:lnTo>
                    <a:pt x="14308" y="11315"/>
                  </a:lnTo>
                  <a:lnTo>
                    <a:pt x="14113" y="11339"/>
                  </a:lnTo>
                  <a:lnTo>
                    <a:pt x="13918" y="11363"/>
                  </a:lnTo>
                  <a:lnTo>
                    <a:pt x="13748" y="11436"/>
                  </a:lnTo>
                  <a:lnTo>
                    <a:pt x="13748" y="11461"/>
                  </a:lnTo>
                  <a:lnTo>
                    <a:pt x="13748" y="11485"/>
                  </a:lnTo>
                  <a:lnTo>
                    <a:pt x="13918" y="11558"/>
                  </a:lnTo>
                  <a:lnTo>
                    <a:pt x="14089" y="11607"/>
                  </a:lnTo>
                  <a:lnTo>
                    <a:pt x="14454" y="11655"/>
                  </a:lnTo>
                  <a:lnTo>
                    <a:pt x="14210" y="12069"/>
                  </a:lnTo>
                  <a:lnTo>
                    <a:pt x="13991" y="12069"/>
                  </a:lnTo>
                  <a:lnTo>
                    <a:pt x="13748" y="12093"/>
                  </a:lnTo>
                  <a:lnTo>
                    <a:pt x="13626" y="12069"/>
                  </a:lnTo>
                  <a:lnTo>
                    <a:pt x="13480" y="12045"/>
                  </a:lnTo>
                  <a:lnTo>
                    <a:pt x="13359" y="12020"/>
                  </a:lnTo>
                  <a:lnTo>
                    <a:pt x="13237" y="12020"/>
                  </a:lnTo>
                  <a:lnTo>
                    <a:pt x="13213" y="12045"/>
                  </a:lnTo>
                  <a:lnTo>
                    <a:pt x="13188" y="12069"/>
                  </a:lnTo>
                  <a:lnTo>
                    <a:pt x="13213" y="12166"/>
                  </a:lnTo>
                  <a:lnTo>
                    <a:pt x="13261" y="12239"/>
                  </a:lnTo>
                  <a:lnTo>
                    <a:pt x="13334" y="12312"/>
                  </a:lnTo>
                  <a:lnTo>
                    <a:pt x="13432" y="12361"/>
                  </a:lnTo>
                  <a:lnTo>
                    <a:pt x="13553" y="12385"/>
                  </a:lnTo>
                  <a:lnTo>
                    <a:pt x="13675" y="12410"/>
                  </a:lnTo>
                  <a:lnTo>
                    <a:pt x="13943" y="12434"/>
                  </a:lnTo>
                  <a:lnTo>
                    <a:pt x="13602" y="12823"/>
                  </a:lnTo>
                  <a:lnTo>
                    <a:pt x="13091" y="12726"/>
                  </a:lnTo>
                  <a:lnTo>
                    <a:pt x="12872" y="12677"/>
                  </a:lnTo>
                  <a:lnTo>
                    <a:pt x="12750" y="12677"/>
                  </a:lnTo>
                  <a:lnTo>
                    <a:pt x="12629" y="12702"/>
                  </a:lnTo>
                  <a:lnTo>
                    <a:pt x="12604" y="12726"/>
                  </a:lnTo>
                  <a:lnTo>
                    <a:pt x="12604" y="12775"/>
                  </a:lnTo>
                  <a:lnTo>
                    <a:pt x="12629" y="12848"/>
                  </a:lnTo>
                  <a:lnTo>
                    <a:pt x="12677" y="12921"/>
                  </a:lnTo>
                  <a:lnTo>
                    <a:pt x="12750" y="12969"/>
                  </a:lnTo>
                  <a:lnTo>
                    <a:pt x="12848" y="13018"/>
                  </a:lnTo>
                  <a:lnTo>
                    <a:pt x="13042" y="13115"/>
                  </a:lnTo>
                  <a:lnTo>
                    <a:pt x="13261" y="13164"/>
                  </a:lnTo>
                  <a:lnTo>
                    <a:pt x="13115" y="13286"/>
                  </a:lnTo>
                  <a:lnTo>
                    <a:pt x="13067" y="13286"/>
                  </a:lnTo>
                  <a:lnTo>
                    <a:pt x="12604" y="13261"/>
                  </a:lnTo>
                  <a:lnTo>
                    <a:pt x="12361" y="13213"/>
                  </a:lnTo>
                  <a:lnTo>
                    <a:pt x="12239" y="13188"/>
                  </a:lnTo>
                  <a:lnTo>
                    <a:pt x="12118" y="13188"/>
                  </a:lnTo>
                  <a:lnTo>
                    <a:pt x="12045" y="13213"/>
                  </a:lnTo>
                  <a:lnTo>
                    <a:pt x="11996" y="13261"/>
                  </a:lnTo>
                  <a:lnTo>
                    <a:pt x="11996" y="13334"/>
                  </a:lnTo>
                  <a:lnTo>
                    <a:pt x="12020" y="13383"/>
                  </a:lnTo>
                  <a:lnTo>
                    <a:pt x="12142" y="13505"/>
                  </a:lnTo>
                  <a:lnTo>
                    <a:pt x="12312" y="13578"/>
                  </a:lnTo>
                  <a:lnTo>
                    <a:pt x="12483" y="13626"/>
                  </a:lnTo>
                  <a:lnTo>
                    <a:pt x="12677" y="13651"/>
                  </a:lnTo>
                  <a:lnTo>
                    <a:pt x="12239" y="13943"/>
                  </a:lnTo>
                  <a:lnTo>
                    <a:pt x="12166" y="13918"/>
                  </a:lnTo>
                  <a:lnTo>
                    <a:pt x="11704" y="13821"/>
                  </a:lnTo>
                  <a:lnTo>
                    <a:pt x="11485" y="13772"/>
                  </a:lnTo>
                  <a:lnTo>
                    <a:pt x="11266" y="13724"/>
                  </a:lnTo>
                  <a:lnTo>
                    <a:pt x="11242" y="13748"/>
                  </a:lnTo>
                  <a:lnTo>
                    <a:pt x="11217" y="13748"/>
                  </a:lnTo>
                  <a:lnTo>
                    <a:pt x="11217" y="13821"/>
                  </a:lnTo>
                  <a:lnTo>
                    <a:pt x="11266" y="13894"/>
                  </a:lnTo>
                  <a:lnTo>
                    <a:pt x="11315" y="13967"/>
                  </a:lnTo>
                  <a:lnTo>
                    <a:pt x="11461" y="14064"/>
                  </a:lnTo>
                  <a:lnTo>
                    <a:pt x="11631" y="14137"/>
                  </a:lnTo>
                  <a:lnTo>
                    <a:pt x="11801" y="14210"/>
                  </a:lnTo>
                  <a:lnTo>
                    <a:pt x="11461" y="14381"/>
                  </a:lnTo>
                  <a:lnTo>
                    <a:pt x="11388" y="14332"/>
                  </a:lnTo>
                  <a:lnTo>
                    <a:pt x="11339" y="14308"/>
                  </a:lnTo>
                  <a:lnTo>
                    <a:pt x="11193" y="14259"/>
                  </a:lnTo>
                  <a:lnTo>
                    <a:pt x="10901" y="14235"/>
                  </a:lnTo>
                  <a:lnTo>
                    <a:pt x="10658" y="14210"/>
                  </a:lnTo>
                  <a:lnTo>
                    <a:pt x="10512" y="14210"/>
                  </a:lnTo>
                  <a:lnTo>
                    <a:pt x="10390" y="14235"/>
                  </a:lnTo>
                  <a:lnTo>
                    <a:pt x="10366" y="14235"/>
                  </a:lnTo>
                  <a:lnTo>
                    <a:pt x="10366" y="14283"/>
                  </a:lnTo>
                  <a:lnTo>
                    <a:pt x="10366" y="14332"/>
                  </a:lnTo>
                  <a:lnTo>
                    <a:pt x="10415" y="14381"/>
                  </a:lnTo>
                  <a:lnTo>
                    <a:pt x="10488" y="14478"/>
                  </a:lnTo>
                  <a:lnTo>
                    <a:pt x="10634" y="14551"/>
                  </a:lnTo>
                  <a:lnTo>
                    <a:pt x="10731" y="14575"/>
                  </a:lnTo>
                  <a:lnTo>
                    <a:pt x="10901" y="14624"/>
                  </a:lnTo>
                  <a:lnTo>
                    <a:pt x="10512" y="14746"/>
                  </a:lnTo>
                  <a:lnTo>
                    <a:pt x="10317" y="14673"/>
                  </a:lnTo>
                  <a:lnTo>
                    <a:pt x="10123" y="14624"/>
                  </a:lnTo>
                  <a:lnTo>
                    <a:pt x="9904" y="14600"/>
                  </a:lnTo>
                  <a:lnTo>
                    <a:pt x="9806" y="14600"/>
                  </a:lnTo>
                  <a:lnTo>
                    <a:pt x="9709" y="14648"/>
                  </a:lnTo>
                  <a:lnTo>
                    <a:pt x="9685" y="14673"/>
                  </a:lnTo>
                  <a:lnTo>
                    <a:pt x="9685" y="14721"/>
                  </a:lnTo>
                  <a:lnTo>
                    <a:pt x="9733" y="14794"/>
                  </a:lnTo>
                  <a:lnTo>
                    <a:pt x="9806" y="14843"/>
                  </a:lnTo>
                  <a:lnTo>
                    <a:pt x="9952" y="14916"/>
                  </a:lnTo>
                  <a:lnTo>
                    <a:pt x="9636" y="14989"/>
                  </a:lnTo>
                  <a:lnTo>
                    <a:pt x="9587" y="14940"/>
                  </a:lnTo>
                  <a:lnTo>
                    <a:pt x="9539" y="14916"/>
                  </a:lnTo>
                  <a:lnTo>
                    <a:pt x="9441" y="14867"/>
                  </a:lnTo>
                  <a:lnTo>
                    <a:pt x="9247" y="14843"/>
                  </a:lnTo>
                  <a:lnTo>
                    <a:pt x="9149" y="14843"/>
                  </a:lnTo>
                  <a:lnTo>
                    <a:pt x="9052" y="14867"/>
                  </a:lnTo>
                  <a:lnTo>
                    <a:pt x="9028" y="14916"/>
                  </a:lnTo>
                  <a:lnTo>
                    <a:pt x="8979" y="14965"/>
                  </a:lnTo>
                  <a:lnTo>
                    <a:pt x="8979" y="15013"/>
                  </a:lnTo>
                  <a:lnTo>
                    <a:pt x="9003" y="15062"/>
                  </a:lnTo>
                  <a:lnTo>
                    <a:pt x="9028" y="15086"/>
                  </a:lnTo>
                  <a:lnTo>
                    <a:pt x="8663" y="15135"/>
                  </a:lnTo>
                  <a:lnTo>
                    <a:pt x="8298" y="15159"/>
                  </a:lnTo>
                  <a:lnTo>
                    <a:pt x="7227" y="15159"/>
                  </a:lnTo>
                  <a:lnTo>
                    <a:pt x="6862" y="15111"/>
                  </a:lnTo>
                  <a:lnTo>
                    <a:pt x="6521" y="15062"/>
                  </a:lnTo>
                  <a:lnTo>
                    <a:pt x="6156" y="14989"/>
                  </a:lnTo>
                  <a:lnTo>
                    <a:pt x="5816" y="14916"/>
                  </a:lnTo>
                  <a:lnTo>
                    <a:pt x="5475" y="14819"/>
                  </a:lnTo>
                  <a:lnTo>
                    <a:pt x="5134" y="14697"/>
                  </a:lnTo>
                  <a:lnTo>
                    <a:pt x="4818" y="14575"/>
                  </a:lnTo>
                  <a:lnTo>
                    <a:pt x="4477" y="14405"/>
                  </a:lnTo>
                  <a:lnTo>
                    <a:pt x="4161" y="14259"/>
                  </a:lnTo>
                  <a:lnTo>
                    <a:pt x="3869" y="14064"/>
                  </a:lnTo>
                  <a:lnTo>
                    <a:pt x="3553" y="13870"/>
                  </a:lnTo>
                  <a:lnTo>
                    <a:pt x="3285" y="13675"/>
                  </a:lnTo>
                  <a:lnTo>
                    <a:pt x="3042" y="13456"/>
                  </a:lnTo>
                  <a:lnTo>
                    <a:pt x="2799" y="13237"/>
                  </a:lnTo>
                  <a:lnTo>
                    <a:pt x="2555" y="12994"/>
                  </a:lnTo>
                  <a:lnTo>
                    <a:pt x="2336" y="12775"/>
                  </a:lnTo>
                  <a:lnTo>
                    <a:pt x="2117" y="12507"/>
                  </a:lnTo>
                  <a:lnTo>
                    <a:pt x="1923" y="12239"/>
                  </a:lnTo>
                  <a:lnTo>
                    <a:pt x="1728" y="11972"/>
                  </a:lnTo>
                  <a:lnTo>
                    <a:pt x="1558" y="11704"/>
                  </a:lnTo>
                  <a:lnTo>
                    <a:pt x="1412" y="11412"/>
                  </a:lnTo>
                  <a:lnTo>
                    <a:pt x="1266" y="11120"/>
                  </a:lnTo>
                  <a:lnTo>
                    <a:pt x="1144" y="10828"/>
                  </a:lnTo>
                  <a:lnTo>
                    <a:pt x="1047" y="10512"/>
                  </a:lnTo>
                  <a:lnTo>
                    <a:pt x="949" y="10195"/>
                  </a:lnTo>
                  <a:lnTo>
                    <a:pt x="901" y="9879"/>
                  </a:lnTo>
                  <a:lnTo>
                    <a:pt x="828" y="9538"/>
                  </a:lnTo>
                  <a:lnTo>
                    <a:pt x="779" y="9003"/>
                  </a:lnTo>
                  <a:lnTo>
                    <a:pt x="755" y="8468"/>
                  </a:lnTo>
                  <a:lnTo>
                    <a:pt x="755" y="7933"/>
                  </a:lnTo>
                  <a:lnTo>
                    <a:pt x="803" y="7397"/>
                  </a:lnTo>
                  <a:lnTo>
                    <a:pt x="852" y="6862"/>
                  </a:lnTo>
                  <a:lnTo>
                    <a:pt x="974" y="6351"/>
                  </a:lnTo>
                  <a:lnTo>
                    <a:pt x="1095" y="5840"/>
                  </a:lnTo>
                  <a:lnTo>
                    <a:pt x="1290" y="5353"/>
                  </a:lnTo>
                  <a:lnTo>
                    <a:pt x="1412" y="5061"/>
                  </a:lnTo>
                  <a:lnTo>
                    <a:pt x="1582" y="4745"/>
                  </a:lnTo>
                  <a:lnTo>
                    <a:pt x="1777" y="4404"/>
                  </a:lnTo>
                  <a:lnTo>
                    <a:pt x="2020" y="4064"/>
                  </a:lnTo>
                  <a:lnTo>
                    <a:pt x="2288" y="3699"/>
                  </a:lnTo>
                  <a:lnTo>
                    <a:pt x="2580" y="3334"/>
                  </a:lnTo>
                  <a:lnTo>
                    <a:pt x="2920" y="2944"/>
                  </a:lnTo>
                  <a:lnTo>
                    <a:pt x="3285" y="2604"/>
                  </a:lnTo>
                  <a:lnTo>
                    <a:pt x="3674" y="2263"/>
                  </a:lnTo>
                  <a:lnTo>
                    <a:pt x="4088" y="1922"/>
                  </a:lnTo>
                  <a:lnTo>
                    <a:pt x="4550" y="1630"/>
                  </a:lnTo>
                  <a:lnTo>
                    <a:pt x="5013" y="1363"/>
                  </a:lnTo>
                  <a:lnTo>
                    <a:pt x="5524" y="1144"/>
                  </a:lnTo>
                  <a:lnTo>
                    <a:pt x="6059" y="974"/>
                  </a:lnTo>
                  <a:lnTo>
                    <a:pt x="6327" y="925"/>
                  </a:lnTo>
                  <a:lnTo>
                    <a:pt x="6594" y="876"/>
                  </a:lnTo>
                  <a:lnTo>
                    <a:pt x="6886" y="828"/>
                  </a:lnTo>
                  <a:lnTo>
                    <a:pt x="7178" y="803"/>
                  </a:lnTo>
                  <a:lnTo>
                    <a:pt x="7543" y="779"/>
                  </a:lnTo>
                  <a:lnTo>
                    <a:pt x="7933" y="730"/>
                  </a:lnTo>
                  <a:lnTo>
                    <a:pt x="8322" y="682"/>
                  </a:lnTo>
                  <a:close/>
                  <a:moveTo>
                    <a:pt x="8152" y="0"/>
                  </a:moveTo>
                  <a:lnTo>
                    <a:pt x="7762" y="25"/>
                  </a:lnTo>
                  <a:lnTo>
                    <a:pt x="7397" y="73"/>
                  </a:lnTo>
                  <a:lnTo>
                    <a:pt x="7081" y="49"/>
                  </a:lnTo>
                  <a:lnTo>
                    <a:pt x="6789" y="49"/>
                  </a:lnTo>
                  <a:lnTo>
                    <a:pt x="6473" y="73"/>
                  </a:lnTo>
                  <a:lnTo>
                    <a:pt x="6181" y="146"/>
                  </a:lnTo>
                  <a:lnTo>
                    <a:pt x="5864" y="219"/>
                  </a:lnTo>
                  <a:lnTo>
                    <a:pt x="5548" y="317"/>
                  </a:lnTo>
                  <a:lnTo>
                    <a:pt x="5232" y="438"/>
                  </a:lnTo>
                  <a:lnTo>
                    <a:pt x="4940" y="560"/>
                  </a:lnTo>
                  <a:lnTo>
                    <a:pt x="4331" y="876"/>
                  </a:lnTo>
                  <a:lnTo>
                    <a:pt x="3772" y="1217"/>
                  </a:lnTo>
                  <a:lnTo>
                    <a:pt x="3236" y="1606"/>
                  </a:lnTo>
                  <a:lnTo>
                    <a:pt x="2774" y="1995"/>
                  </a:lnTo>
                  <a:lnTo>
                    <a:pt x="2507" y="2239"/>
                  </a:lnTo>
                  <a:lnTo>
                    <a:pt x="2263" y="2482"/>
                  </a:lnTo>
                  <a:lnTo>
                    <a:pt x="2044" y="2725"/>
                  </a:lnTo>
                  <a:lnTo>
                    <a:pt x="1825" y="2993"/>
                  </a:lnTo>
                  <a:lnTo>
                    <a:pt x="1655" y="3261"/>
                  </a:lnTo>
                  <a:lnTo>
                    <a:pt x="1460" y="3528"/>
                  </a:lnTo>
                  <a:lnTo>
                    <a:pt x="1144" y="4088"/>
                  </a:lnTo>
                  <a:lnTo>
                    <a:pt x="876" y="4696"/>
                  </a:lnTo>
                  <a:lnTo>
                    <a:pt x="633" y="5305"/>
                  </a:lnTo>
                  <a:lnTo>
                    <a:pt x="414" y="5962"/>
                  </a:lnTo>
                  <a:lnTo>
                    <a:pt x="219" y="6643"/>
                  </a:lnTo>
                  <a:lnTo>
                    <a:pt x="146" y="7008"/>
                  </a:lnTo>
                  <a:lnTo>
                    <a:pt x="73" y="7373"/>
                  </a:lnTo>
                  <a:lnTo>
                    <a:pt x="25" y="7738"/>
                  </a:lnTo>
                  <a:lnTo>
                    <a:pt x="25" y="8103"/>
                  </a:lnTo>
                  <a:lnTo>
                    <a:pt x="0" y="8468"/>
                  </a:lnTo>
                  <a:lnTo>
                    <a:pt x="25" y="8809"/>
                  </a:lnTo>
                  <a:lnTo>
                    <a:pt x="73" y="9174"/>
                  </a:lnTo>
                  <a:lnTo>
                    <a:pt x="122" y="9514"/>
                  </a:lnTo>
                  <a:lnTo>
                    <a:pt x="195" y="9879"/>
                  </a:lnTo>
                  <a:lnTo>
                    <a:pt x="292" y="10220"/>
                  </a:lnTo>
                  <a:lnTo>
                    <a:pt x="390" y="10560"/>
                  </a:lnTo>
                  <a:lnTo>
                    <a:pt x="511" y="10901"/>
                  </a:lnTo>
                  <a:lnTo>
                    <a:pt x="657" y="11242"/>
                  </a:lnTo>
                  <a:lnTo>
                    <a:pt x="828" y="11582"/>
                  </a:lnTo>
                  <a:lnTo>
                    <a:pt x="1168" y="12264"/>
                  </a:lnTo>
                  <a:lnTo>
                    <a:pt x="1412" y="12629"/>
                  </a:lnTo>
                  <a:lnTo>
                    <a:pt x="1655" y="12994"/>
                  </a:lnTo>
                  <a:lnTo>
                    <a:pt x="1898" y="13334"/>
                  </a:lnTo>
                  <a:lnTo>
                    <a:pt x="2166" y="13651"/>
                  </a:lnTo>
                  <a:lnTo>
                    <a:pt x="2458" y="13943"/>
                  </a:lnTo>
                  <a:lnTo>
                    <a:pt x="2750" y="14235"/>
                  </a:lnTo>
                  <a:lnTo>
                    <a:pt x="3066" y="14502"/>
                  </a:lnTo>
                  <a:lnTo>
                    <a:pt x="3382" y="14746"/>
                  </a:lnTo>
                  <a:lnTo>
                    <a:pt x="3723" y="14965"/>
                  </a:lnTo>
                  <a:lnTo>
                    <a:pt x="4064" y="15159"/>
                  </a:lnTo>
                  <a:lnTo>
                    <a:pt x="4429" y="15354"/>
                  </a:lnTo>
                  <a:lnTo>
                    <a:pt x="4818" y="15500"/>
                  </a:lnTo>
                  <a:lnTo>
                    <a:pt x="5207" y="15622"/>
                  </a:lnTo>
                  <a:lnTo>
                    <a:pt x="5597" y="15743"/>
                  </a:lnTo>
                  <a:lnTo>
                    <a:pt x="6010" y="15816"/>
                  </a:lnTo>
                  <a:lnTo>
                    <a:pt x="6448" y="15889"/>
                  </a:lnTo>
                  <a:lnTo>
                    <a:pt x="6862" y="15914"/>
                  </a:lnTo>
                  <a:lnTo>
                    <a:pt x="7300" y="15938"/>
                  </a:lnTo>
                  <a:lnTo>
                    <a:pt x="7738" y="15938"/>
                  </a:lnTo>
                  <a:lnTo>
                    <a:pt x="8176" y="15914"/>
                  </a:lnTo>
                  <a:lnTo>
                    <a:pt x="8590" y="15889"/>
                  </a:lnTo>
                  <a:lnTo>
                    <a:pt x="9028" y="15841"/>
                  </a:lnTo>
                  <a:lnTo>
                    <a:pt x="9441" y="15768"/>
                  </a:lnTo>
                  <a:lnTo>
                    <a:pt x="9855" y="15670"/>
                  </a:lnTo>
                  <a:lnTo>
                    <a:pt x="10269" y="15573"/>
                  </a:lnTo>
                  <a:lnTo>
                    <a:pt x="10682" y="15451"/>
                  </a:lnTo>
                  <a:lnTo>
                    <a:pt x="11071" y="15305"/>
                  </a:lnTo>
                  <a:lnTo>
                    <a:pt x="11461" y="15135"/>
                  </a:lnTo>
                  <a:lnTo>
                    <a:pt x="11850" y="14940"/>
                  </a:lnTo>
                  <a:lnTo>
                    <a:pt x="12215" y="14721"/>
                  </a:lnTo>
                  <a:lnTo>
                    <a:pt x="12580" y="14478"/>
                  </a:lnTo>
                  <a:lnTo>
                    <a:pt x="12945" y="14235"/>
                  </a:lnTo>
                  <a:lnTo>
                    <a:pt x="13286" y="13943"/>
                  </a:lnTo>
                  <a:lnTo>
                    <a:pt x="13602" y="13651"/>
                  </a:lnTo>
                  <a:lnTo>
                    <a:pt x="13918" y="13334"/>
                  </a:lnTo>
                  <a:lnTo>
                    <a:pt x="14186" y="13018"/>
                  </a:lnTo>
                  <a:lnTo>
                    <a:pt x="14454" y="12702"/>
                  </a:lnTo>
                  <a:lnTo>
                    <a:pt x="14697" y="12361"/>
                  </a:lnTo>
                  <a:lnTo>
                    <a:pt x="14916" y="11996"/>
                  </a:lnTo>
                  <a:lnTo>
                    <a:pt x="15111" y="11631"/>
                  </a:lnTo>
                  <a:lnTo>
                    <a:pt x="15135" y="11631"/>
                  </a:lnTo>
                  <a:lnTo>
                    <a:pt x="15159" y="11582"/>
                  </a:lnTo>
                  <a:lnTo>
                    <a:pt x="15159" y="11534"/>
                  </a:lnTo>
                  <a:lnTo>
                    <a:pt x="15354" y="11096"/>
                  </a:lnTo>
                  <a:lnTo>
                    <a:pt x="15524" y="10658"/>
                  </a:lnTo>
                  <a:lnTo>
                    <a:pt x="15646" y="10195"/>
                  </a:lnTo>
                  <a:lnTo>
                    <a:pt x="15743" y="9733"/>
                  </a:lnTo>
                  <a:lnTo>
                    <a:pt x="15768" y="9709"/>
                  </a:lnTo>
                  <a:lnTo>
                    <a:pt x="15792" y="9684"/>
                  </a:lnTo>
                  <a:lnTo>
                    <a:pt x="15792" y="9636"/>
                  </a:lnTo>
                  <a:lnTo>
                    <a:pt x="15792" y="9611"/>
                  </a:lnTo>
                  <a:lnTo>
                    <a:pt x="15768" y="9563"/>
                  </a:lnTo>
                  <a:lnTo>
                    <a:pt x="15816" y="9174"/>
                  </a:lnTo>
                  <a:lnTo>
                    <a:pt x="15841" y="8760"/>
                  </a:lnTo>
                  <a:lnTo>
                    <a:pt x="15841" y="8371"/>
                  </a:lnTo>
                  <a:lnTo>
                    <a:pt x="15841" y="7957"/>
                  </a:lnTo>
                  <a:lnTo>
                    <a:pt x="15743" y="7105"/>
                  </a:lnTo>
                  <a:lnTo>
                    <a:pt x="15695" y="6667"/>
                  </a:lnTo>
                  <a:lnTo>
                    <a:pt x="15622" y="6254"/>
                  </a:lnTo>
                  <a:lnTo>
                    <a:pt x="15524" y="5840"/>
                  </a:lnTo>
                  <a:lnTo>
                    <a:pt x="15427" y="5426"/>
                  </a:lnTo>
                  <a:lnTo>
                    <a:pt x="15305" y="5013"/>
                  </a:lnTo>
                  <a:lnTo>
                    <a:pt x="15159" y="4623"/>
                  </a:lnTo>
                  <a:lnTo>
                    <a:pt x="15013" y="4234"/>
                  </a:lnTo>
                  <a:lnTo>
                    <a:pt x="14819" y="3845"/>
                  </a:lnTo>
                  <a:lnTo>
                    <a:pt x="14624" y="3480"/>
                  </a:lnTo>
                  <a:lnTo>
                    <a:pt x="14405" y="3115"/>
                  </a:lnTo>
                  <a:lnTo>
                    <a:pt x="14162" y="2774"/>
                  </a:lnTo>
                  <a:lnTo>
                    <a:pt x="13894" y="2458"/>
                  </a:lnTo>
                  <a:lnTo>
                    <a:pt x="13602" y="2141"/>
                  </a:lnTo>
                  <a:lnTo>
                    <a:pt x="13286" y="1849"/>
                  </a:lnTo>
                  <a:lnTo>
                    <a:pt x="12994" y="1582"/>
                  </a:lnTo>
                  <a:lnTo>
                    <a:pt x="12653" y="1363"/>
                  </a:lnTo>
                  <a:lnTo>
                    <a:pt x="12312" y="1144"/>
                  </a:lnTo>
                  <a:lnTo>
                    <a:pt x="11972" y="949"/>
                  </a:lnTo>
                  <a:lnTo>
                    <a:pt x="11607" y="779"/>
                  </a:lnTo>
                  <a:lnTo>
                    <a:pt x="11242" y="609"/>
                  </a:lnTo>
                  <a:lnTo>
                    <a:pt x="10853" y="487"/>
                  </a:lnTo>
                  <a:lnTo>
                    <a:pt x="10488" y="365"/>
                  </a:lnTo>
                  <a:lnTo>
                    <a:pt x="10123" y="268"/>
                  </a:lnTo>
                  <a:lnTo>
                    <a:pt x="9733" y="171"/>
                  </a:lnTo>
                  <a:lnTo>
                    <a:pt x="9344" y="98"/>
                  </a:lnTo>
                  <a:lnTo>
                    <a:pt x="8955" y="49"/>
                  </a:lnTo>
                  <a:lnTo>
                    <a:pt x="8541" y="25"/>
                  </a:lnTo>
                  <a:lnTo>
                    <a:pt x="8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480376" y="6165304"/>
            <a:ext cx="2133600" cy="365125"/>
          </a:xfrm>
        </p:spPr>
        <p:txBody>
          <a:bodyPr/>
          <a:lstStyle/>
          <a:p>
            <a:fld id="{1CF69E6C-8983-4AE3-B71B-04C4B19E4B3C}" type="slidenum">
              <a:rPr lang="zh-TW" altLang="en-US" smtClean="0">
                <a:latin typeface="+mn-lt"/>
                <a:ea typeface="標楷體" panose="03000509000000000000" pitchFamily="65" charset="-120"/>
              </a:rPr>
              <a:pPr/>
              <a:t>15</a:t>
            </a:fld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grpSp>
        <p:nvGrpSpPr>
          <p:cNvPr id="213" name="群組 212"/>
          <p:cNvGrpSpPr/>
          <p:nvPr/>
        </p:nvGrpSpPr>
        <p:grpSpPr>
          <a:xfrm>
            <a:off x="4223792" y="2562402"/>
            <a:ext cx="6552408" cy="1300859"/>
            <a:chOff x="4223792" y="2564904"/>
            <a:chExt cx="6552408" cy="1300859"/>
          </a:xfrm>
        </p:grpSpPr>
        <p:pic>
          <p:nvPicPr>
            <p:cNvPr id="151" name="Picture 2" descr="D:\UserData\Work\Project\2020知識圖譜與DataMart\Ref\DB1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223792" y="2840047"/>
              <a:ext cx="777686" cy="777688"/>
            </a:xfrm>
            <a:prstGeom prst="rect">
              <a:avLst/>
            </a:prstGeom>
            <a:noFill/>
          </p:spPr>
        </p:pic>
        <p:sp>
          <p:nvSpPr>
            <p:cNvPr id="165" name="向右箭號 164"/>
            <p:cNvSpPr/>
            <p:nvPr/>
          </p:nvSpPr>
          <p:spPr>
            <a:xfrm>
              <a:off x="5523220" y="3110376"/>
              <a:ext cx="284748" cy="32011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5795975" y="3123140"/>
              <a:ext cx="864095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TW" sz="15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156" name="群組 26"/>
            <p:cNvGrpSpPr/>
            <p:nvPr/>
          </p:nvGrpSpPr>
          <p:grpSpPr>
            <a:xfrm>
              <a:off x="8273012" y="3110374"/>
              <a:ext cx="864095" cy="444809"/>
              <a:chOff x="2155627" y="3025064"/>
              <a:chExt cx="720080" cy="370674"/>
            </a:xfrm>
          </p:grpSpPr>
          <p:sp>
            <p:nvSpPr>
              <p:cNvPr id="161" name="向右箭號 160"/>
              <p:cNvSpPr/>
              <p:nvPr/>
            </p:nvSpPr>
            <p:spPr>
              <a:xfrm>
                <a:off x="2381677" y="3025064"/>
                <a:ext cx="237290" cy="266766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2155627" y="3035698"/>
                <a:ext cx="720080" cy="360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zh-TW" sz="1500" b="1" dirty="0" smtClean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0" name="圖片 159" descr="html2.jpg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2384" y="2567406"/>
              <a:ext cx="1223816" cy="1223818"/>
            </a:xfrm>
            <a:prstGeom prst="rect">
              <a:avLst/>
            </a:prstGeom>
          </p:spPr>
        </p:pic>
        <p:pic>
          <p:nvPicPr>
            <p:cNvPr id="158" name="圖片 157" descr="excel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8128" y="2564904"/>
              <a:ext cx="648072" cy="648074"/>
            </a:xfrm>
            <a:prstGeom prst="rect">
              <a:avLst/>
            </a:prstGeom>
          </p:spPr>
        </p:pic>
        <p:pic>
          <p:nvPicPr>
            <p:cNvPr id="1026" name="Picture 2" descr="C:\Users\yusheng.tsai\Downloads\microsoft-access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7333228" y="3140968"/>
              <a:ext cx="706988" cy="706988"/>
            </a:xfrm>
            <a:prstGeom prst="rect">
              <a:avLst/>
            </a:prstGeom>
            <a:noFill/>
          </p:spPr>
        </p:pic>
        <p:pic>
          <p:nvPicPr>
            <p:cNvPr id="155" name="圖片 154" descr="mysql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12024" y="2852936"/>
              <a:ext cx="1012826" cy="101282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069880" y="2348880"/>
            <a:ext cx="2337640" cy="3816424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E36586DD-91A8-40A3-9605-FEFACDFDA0D4}"/>
              </a:ext>
            </a:extLst>
          </p:cNvPr>
          <p:cNvSpPr/>
          <p:nvPr/>
        </p:nvSpPr>
        <p:spPr>
          <a:xfrm>
            <a:off x="1055440" y="2132856"/>
            <a:ext cx="1343585" cy="35393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defTabSz="1219170">
              <a:defRPr/>
            </a:pPr>
            <a:r>
              <a:rPr lang="en-US" altLang="zh-TW" sz="1500" b="1" smtClean="0">
                <a:solidFill>
                  <a:schemeClr val="tx1">
                    <a:lumMod val="85000"/>
                    <a:lumOff val="15000"/>
                  </a:schemeClr>
                </a:solidFill>
                <a:ea typeface="標楷體" panose="03000509000000000000" pitchFamily="65" charset="-120"/>
              </a:rPr>
              <a:t>AS IS</a:t>
            </a:r>
            <a:endParaRPr lang="zh-TW" altLang="en-US" sz="1500" b="1" dirty="0">
              <a:solidFill>
                <a:schemeClr val="tx1">
                  <a:lumMod val="85000"/>
                  <a:lumOff val="1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E36586DD-91A8-40A3-9605-FEFACDFDA0D4}"/>
              </a:ext>
            </a:extLst>
          </p:cNvPr>
          <p:cNvSpPr/>
          <p:nvPr/>
        </p:nvSpPr>
        <p:spPr>
          <a:xfrm>
            <a:off x="1055440" y="4221088"/>
            <a:ext cx="1343585" cy="35393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defTabSz="1219170">
              <a:defRPr/>
            </a:pPr>
            <a:r>
              <a:rPr lang="en-US" altLang="zh-TW" sz="1500" b="1" smtClean="0">
                <a:solidFill>
                  <a:srgbClr val="FF4343"/>
                </a:solidFill>
                <a:ea typeface="標楷體" panose="03000509000000000000" pitchFamily="65" charset="-120"/>
              </a:rPr>
              <a:t>NOW</a:t>
            </a:r>
            <a:endParaRPr lang="zh-TW" altLang="en-US" sz="1500" b="1" dirty="0">
              <a:solidFill>
                <a:srgbClr val="FF4343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32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3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5" name="矩形 4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538651" y="448853"/>
            <a:ext cx="9690761" cy="64633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TW" altLang="en-US" sz="3600" b="1" dirty="0" smtClean="0">
                <a:ea typeface="標楷體" panose="03000509000000000000" pitchFamily="65" charset="-120"/>
              </a:rPr>
              <a:t>資料治理 </a:t>
            </a:r>
            <a:r>
              <a:rPr lang="en-US" altLang="zh-TW" sz="3600" b="1" dirty="0" smtClean="0">
                <a:ea typeface="標楷體" panose="03000509000000000000" pitchFamily="65" charset="-120"/>
              </a:rPr>
              <a:t>- </a:t>
            </a:r>
            <a:r>
              <a:rPr lang="zh-TW" altLang="en-US" sz="3600" b="1" dirty="0" smtClean="0">
                <a:ea typeface="標楷體" panose="03000509000000000000" pitchFamily="65" charset="-120"/>
              </a:rPr>
              <a:t>克服</a:t>
            </a:r>
            <a:r>
              <a:rPr lang="zh-TW" altLang="en-US" sz="36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數據分散管理</a:t>
            </a:r>
            <a:r>
              <a:rPr lang="zh-TW" altLang="en-US" sz="3600" b="1" dirty="0" smtClean="0">
                <a:ea typeface="標楷體" panose="03000509000000000000" pitchFamily="65" charset="-120"/>
              </a:rPr>
              <a:t>問題</a:t>
            </a:r>
            <a:endParaRPr lang="zh-TW" altLang="en-US" sz="3600" b="1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494"/>
            <a:ext cx="528607" cy="702323"/>
          </a:xfrm>
          <a:prstGeom prst="rect">
            <a:avLst/>
          </a:prstGeom>
        </p:spPr>
      </p:pic>
      <p:grpSp>
        <p:nvGrpSpPr>
          <p:cNvPr id="4" name="群組 41"/>
          <p:cNvGrpSpPr/>
          <p:nvPr/>
        </p:nvGrpSpPr>
        <p:grpSpPr>
          <a:xfrm>
            <a:off x="3143672" y="1694026"/>
            <a:ext cx="2392754" cy="480053"/>
            <a:chOff x="0" y="474677"/>
            <a:chExt cx="1558404" cy="360040"/>
          </a:xfrm>
        </p:grpSpPr>
        <p:sp>
          <p:nvSpPr>
            <p:cNvPr id="89" name="MH_SubTitle_1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 rot="10800000" flipH="1">
              <a:off x="0" y="483518"/>
              <a:ext cx="1547664" cy="288032"/>
            </a:xfrm>
            <a:custGeom>
              <a:avLst/>
              <a:gdLst>
                <a:gd name="T0" fmla="*/ 3377713 w 3663132"/>
                <a:gd name="T1" fmla="*/ 0 h 576871"/>
                <a:gd name="T2" fmla="*/ 585357 w 3663132"/>
                <a:gd name="T3" fmla="*/ 0 h 576871"/>
                <a:gd name="T4" fmla="*/ 0 w 3663132"/>
                <a:gd name="T5" fmla="*/ 574439 h 576871"/>
                <a:gd name="T6" fmla="*/ 3377713 w 3663132"/>
                <a:gd name="T7" fmla="*/ 574439 h 576871"/>
                <a:gd name="T8" fmla="*/ 3666405 w 3663132"/>
                <a:gd name="T9" fmla="*/ 287219 h 5768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63132"/>
                <a:gd name="T16" fmla="*/ 0 h 576871"/>
                <a:gd name="T17" fmla="*/ 3663132 w 3663132"/>
                <a:gd name="T18" fmla="*/ 576871 h 5768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63132" h="576871">
                  <a:moveTo>
                    <a:pt x="3374697" y="0"/>
                  </a:moveTo>
                  <a:lnTo>
                    <a:pt x="584833" y="0"/>
                  </a:lnTo>
                  <a:lnTo>
                    <a:pt x="0" y="576871"/>
                  </a:lnTo>
                  <a:lnTo>
                    <a:pt x="3374697" y="576871"/>
                  </a:lnTo>
                  <a:lnTo>
                    <a:pt x="3663132" y="288436"/>
                  </a:lnTo>
                  <a:lnTo>
                    <a:pt x="33746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6000" rIns="468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da-DK" altLang="zh-CN" dirty="0">
                <a:solidFill>
                  <a:srgbClr val="FFFFFF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76126" y="474677"/>
              <a:ext cx="148227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1800" b="1" dirty="0" smtClean="0">
                  <a:solidFill>
                    <a:schemeClr val="bg1"/>
                  </a:solidFill>
                </a:rPr>
                <a:t>Operation System</a:t>
              </a:r>
            </a:p>
          </p:txBody>
        </p:sp>
      </p:grpSp>
      <p:grpSp>
        <p:nvGrpSpPr>
          <p:cNvPr id="9" name="群組 134"/>
          <p:cNvGrpSpPr/>
          <p:nvPr/>
        </p:nvGrpSpPr>
        <p:grpSpPr>
          <a:xfrm>
            <a:off x="5735960" y="1700808"/>
            <a:ext cx="2880320" cy="480053"/>
            <a:chOff x="5117859" y="644691"/>
            <a:chExt cx="2607399" cy="480053"/>
          </a:xfrm>
        </p:grpSpPr>
        <p:sp>
          <p:nvSpPr>
            <p:cNvPr id="95" name="MH_SubTitle_1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420139" y="644691"/>
              <a:ext cx="2305119" cy="384042"/>
            </a:xfrm>
            <a:custGeom>
              <a:avLst/>
              <a:gdLst>
                <a:gd name="T0" fmla="*/ 3377713 w 3663132"/>
                <a:gd name="T1" fmla="*/ 0 h 576871"/>
                <a:gd name="T2" fmla="*/ 585357 w 3663132"/>
                <a:gd name="T3" fmla="*/ 0 h 576871"/>
                <a:gd name="T4" fmla="*/ 0 w 3663132"/>
                <a:gd name="T5" fmla="*/ 574439 h 576871"/>
                <a:gd name="T6" fmla="*/ 3377713 w 3663132"/>
                <a:gd name="T7" fmla="*/ 574439 h 576871"/>
                <a:gd name="T8" fmla="*/ 3666405 w 3663132"/>
                <a:gd name="T9" fmla="*/ 287219 h 5768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63132"/>
                <a:gd name="T16" fmla="*/ 0 h 576871"/>
                <a:gd name="T17" fmla="*/ 3663132 w 3663132"/>
                <a:gd name="T18" fmla="*/ 576871 h 5768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63132" h="576871">
                  <a:moveTo>
                    <a:pt x="3374697" y="0"/>
                  </a:moveTo>
                  <a:lnTo>
                    <a:pt x="584833" y="0"/>
                  </a:lnTo>
                  <a:lnTo>
                    <a:pt x="0" y="576871"/>
                  </a:lnTo>
                  <a:lnTo>
                    <a:pt x="3374697" y="576871"/>
                  </a:lnTo>
                  <a:lnTo>
                    <a:pt x="3663132" y="288436"/>
                  </a:lnTo>
                  <a:lnTo>
                    <a:pt x="33746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6000" rIns="468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da-DK" altLang="zh-CN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群組 45"/>
            <p:cNvGrpSpPr/>
            <p:nvPr/>
          </p:nvGrpSpPr>
          <p:grpSpPr>
            <a:xfrm>
              <a:off x="5117859" y="644691"/>
              <a:ext cx="2418420" cy="480053"/>
              <a:chOff x="1397161" y="483518"/>
              <a:chExt cx="1813817" cy="360040"/>
            </a:xfrm>
          </p:grpSpPr>
          <p:sp>
            <p:nvSpPr>
              <p:cNvPr id="97" name="MH_SubTitle_1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 rot="10800000" flipH="1">
                <a:off x="1397161" y="483518"/>
                <a:ext cx="1547666" cy="288032"/>
              </a:xfrm>
              <a:custGeom>
                <a:avLst/>
                <a:gdLst>
                  <a:gd name="T0" fmla="*/ 3377713 w 3663132"/>
                  <a:gd name="T1" fmla="*/ 0 h 576871"/>
                  <a:gd name="T2" fmla="*/ 585357 w 3663132"/>
                  <a:gd name="T3" fmla="*/ 0 h 576871"/>
                  <a:gd name="T4" fmla="*/ 0 w 3663132"/>
                  <a:gd name="T5" fmla="*/ 574439 h 576871"/>
                  <a:gd name="T6" fmla="*/ 3377713 w 3663132"/>
                  <a:gd name="T7" fmla="*/ 574439 h 576871"/>
                  <a:gd name="T8" fmla="*/ 3666405 w 3663132"/>
                  <a:gd name="T9" fmla="*/ 287219 h 5768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63132"/>
                  <a:gd name="T16" fmla="*/ 0 h 576871"/>
                  <a:gd name="T17" fmla="*/ 3663132 w 3663132"/>
                  <a:gd name="T18" fmla="*/ 576871 h 5768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63132" h="576871">
                    <a:moveTo>
                      <a:pt x="3374697" y="0"/>
                    </a:moveTo>
                    <a:lnTo>
                      <a:pt x="584833" y="0"/>
                    </a:lnTo>
                    <a:lnTo>
                      <a:pt x="0" y="576871"/>
                    </a:lnTo>
                    <a:lnTo>
                      <a:pt x="3374697" y="576871"/>
                    </a:lnTo>
                    <a:lnTo>
                      <a:pt x="3663132" y="288436"/>
                    </a:lnTo>
                    <a:lnTo>
                      <a:pt x="33746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16000" rIns="468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da-DK" altLang="zh-CN" sz="4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2234232" y="483518"/>
                <a:ext cx="976746" cy="360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800" b="1" dirty="0" smtClean="0">
                    <a:solidFill>
                      <a:schemeClr val="bg1"/>
                    </a:solidFill>
                  </a:rPr>
                  <a:t>DB</a:t>
                </a:r>
              </a:p>
            </p:txBody>
          </p:sp>
        </p:grpSp>
      </p:grpSp>
      <p:grpSp>
        <p:nvGrpSpPr>
          <p:cNvPr id="11" name="群組 135"/>
          <p:cNvGrpSpPr/>
          <p:nvPr/>
        </p:nvGrpSpPr>
        <p:grpSpPr>
          <a:xfrm>
            <a:off x="8792237" y="1694024"/>
            <a:ext cx="2656825" cy="480053"/>
            <a:chOff x="8976312" y="637906"/>
            <a:chExt cx="2925474" cy="480053"/>
          </a:xfrm>
        </p:grpSpPr>
        <p:sp>
          <p:nvSpPr>
            <p:cNvPr id="100" name="MH_SubTitle_1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 rot="10800000" flipH="1">
              <a:off x="8976312" y="644691"/>
              <a:ext cx="2221775" cy="384042"/>
            </a:xfrm>
            <a:custGeom>
              <a:avLst/>
              <a:gdLst>
                <a:gd name="T0" fmla="*/ 3377713 w 3663132"/>
                <a:gd name="T1" fmla="*/ 0 h 576871"/>
                <a:gd name="T2" fmla="*/ 585357 w 3663132"/>
                <a:gd name="T3" fmla="*/ 0 h 576871"/>
                <a:gd name="T4" fmla="*/ 0 w 3663132"/>
                <a:gd name="T5" fmla="*/ 574439 h 576871"/>
                <a:gd name="T6" fmla="*/ 3377713 w 3663132"/>
                <a:gd name="T7" fmla="*/ 574439 h 576871"/>
                <a:gd name="T8" fmla="*/ 3666405 w 3663132"/>
                <a:gd name="T9" fmla="*/ 287219 h 5768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63132"/>
                <a:gd name="T16" fmla="*/ 0 h 576871"/>
                <a:gd name="T17" fmla="*/ 3663132 w 3663132"/>
                <a:gd name="T18" fmla="*/ 576871 h 5768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63132" h="576871">
                  <a:moveTo>
                    <a:pt x="3374697" y="0"/>
                  </a:moveTo>
                  <a:lnTo>
                    <a:pt x="584833" y="0"/>
                  </a:lnTo>
                  <a:lnTo>
                    <a:pt x="0" y="576871"/>
                  </a:lnTo>
                  <a:lnTo>
                    <a:pt x="3374697" y="576871"/>
                  </a:lnTo>
                  <a:lnTo>
                    <a:pt x="3663132" y="288436"/>
                  </a:lnTo>
                  <a:lnTo>
                    <a:pt x="33746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16000" rIns="468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da-DK" altLang="zh-CN" dirty="0">
                <a:solidFill>
                  <a:srgbClr val="FFFFFF"/>
                </a:solidFill>
              </a:endParaRPr>
            </a:p>
          </p:txBody>
        </p:sp>
        <p:grpSp>
          <p:nvGrpSpPr>
            <p:cNvPr id="12" name="群組 50"/>
            <p:cNvGrpSpPr/>
            <p:nvPr/>
          </p:nvGrpSpPr>
          <p:grpSpPr>
            <a:xfrm>
              <a:off x="9479606" y="637906"/>
              <a:ext cx="2422180" cy="480053"/>
              <a:chOff x="1457583" y="478429"/>
              <a:chExt cx="1816634" cy="360040"/>
            </a:xfrm>
          </p:grpSpPr>
          <p:sp>
            <p:nvSpPr>
              <p:cNvPr id="102" name="MH_SubTitle_1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 rot="10800000" flipH="1">
                <a:off x="1726553" y="483518"/>
                <a:ext cx="1547664" cy="288032"/>
              </a:xfrm>
              <a:custGeom>
                <a:avLst/>
                <a:gdLst>
                  <a:gd name="T0" fmla="*/ 3377713 w 3663132"/>
                  <a:gd name="T1" fmla="*/ 0 h 576871"/>
                  <a:gd name="T2" fmla="*/ 585357 w 3663132"/>
                  <a:gd name="T3" fmla="*/ 0 h 576871"/>
                  <a:gd name="T4" fmla="*/ 0 w 3663132"/>
                  <a:gd name="T5" fmla="*/ 574439 h 576871"/>
                  <a:gd name="T6" fmla="*/ 3377713 w 3663132"/>
                  <a:gd name="T7" fmla="*/ 574439 h 576871"/>
                  <a:gd name="T8" fmla="*/ 3666405 w 3663132"/>
                  <a:gd name="T9" fmla="*/ 287219 h 5768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63132"/>
                  <a:gd name="T16" fmla="*/ 0 h 576871"/>
                  <a:gd name="T17" fmla="*/ 3663132 w 3663132"/>
                  <a:gd name="T18" fmla="*/ 576871 h 5768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63132" h="576871">
                    <a:moveTo>
                      <a:pt x="3374697" y="0"/>
                    </a:moveTo>
                    <a:lnTo>
                      <a:pt x="584833" y="0"/>
                    </a:lnTo>
                    <a:lnTo>
                      <a:pt x="0" y="576871"/>
                    </a:lnTo>
                    <a:lnTo>
                      <a:pt x="3374697" y="576871"/>
                    </a:lnTo>
                    <a:lnTo>
                      <a:pt x="3663132" y="288436"/>
                    </a:lnTo>
                    <a:lnTo>
                      <a:pt x="33746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16000" rIns="4680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da-DK" altLang="zh-CN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1457583" y="478429"/>
                <a:ext cx="1783935" cy="360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2000" b="1" dirty="0" smtClean="0">
                    <a:solidFill>
                      <a:schemeClr val="bg1"/>
                    </a:solidFill>
                  </a:rPr>
                  <a:t>Report / OLAP</a:t>
                </a:r>
              </a:p>
            </p:txBody>
          </p:sp>
        </p:grpSp>
      </p:grpSp>
      <p:sp>
        <p:nvSpPr>
          <p:cNvPr id="147" name="圓角矩形 146"/>
          <p:cNvSpPr/>
          <p:nvPr/>
        </p:nvSpPr>
        <p:spPr>
          <a:xfrm>
            <a:off x="728311" y="2496629"/>
            <a:ext cx="3101027" cy="1316182"/>
          </a:xfrm>
          <a:prstGeom prst="roundRect">
            <a:avLst>
              <a:gd name="adj" fmla="val 10000"/>
            </a:avLst>
          </a:prstGeom>
          <a:noFill/>
          <a:ln w="28575">
            <a:solidFill>
              <a:schemeClr val="accent5"/>
            </a:solidFill>
            <a:prstDash val="lgDashDotDot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 </a:t>
            </a:r>
            <a:r>
              <a:rPr lang="zh-TW" altLang="en-US" sz="1800" b="1" dirty="0" smtClean="0">
                <a:solidFill>
                  <a:schemeClr val="bg2"/>
                </a:solidFill>
                <a:latin typeface="Arial" pitchFamily="34" charset="0"/>
                <a:ea typeface="標楷體" pitchFamily="65" charset="-120"/>
              </a:rPr>
              <a:t>各 </a:t>
            </a:r>
            <a:r>
              <a:rPr lang="en-US" altLang="zh-TW" sz="1800" b="1" dirty="0" smtClean="0">
                <a:solidFill>
                  <a:schemeClr val="bg2"/>
                </a:solidFill>
                <a:latin typeface="Arial" pitchFamily="34" charset="0"/>
                <a:ea typeface="標楷體" pitchFamily="65" charset="-120"/>
              </a:rPr>
              <a:t>User </a:t>
            </a: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與 </a:t>
            </a:r>
            <a:r>
              <a:rPr lang="en-US" altLang="zh-TW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IT </a:t>
            </a: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洽談需求</a:t>
            </a:r>
            <a:endParaRPr lang="en-US" altLang="zh-TW" sz="1800" b="1" dirty="0" smtClean="0">
              <a:solidFill>
                <a:srgbClr val="002060"/>
              </a:solidFill>
              <a:latin typeface="Arial" pitchFamily="34" charset="0"/>
              <a:ea typeface="標楷體" pitchFamily="65" charset="-120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 </a:t>
            </a:r>
            <a:r>
              <a:rPr lang="zh-TW" altLang="en-US" sz="1800" b="1" dirty="0" smtClean="0">
                <a:solidFill>
                  <a:schemeClr val="bg2"/>
                </a:solidFill>
                <a:latin typeface="Arial" pitchFamily="34" charset="0"/>
                <a:ea typeface="標楷體" pitchFamily="65" charset="-120"/>
              </a:rPr>
              <a:t>各單位分別</a:t>
            </a: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匯整儲存數據</a:t>
            </a:r>
            <a:endParaRPr lang="en-US" altLang="zh-TW" sz="1800" b="1" dirty="0" smtClean="0">
              <a:solidFill>
                <a:srgbClr val="002060"/>
              </a:solidFill>
              <a:latin typeface="Arial" pitchFamily="34" charset="0"/>
              <a:ea typeface="標楷體" pitchFamily="65" charset="-120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n"/>
            </a:pPr>
            <a:r>
              <a:rPr lang="zh-TW" altLang="en-US" sz="1800" b="1" dirty="0" smtClean="0">
                <a:solidFill>
                  <a:srgbClr val="002060"/>
                </a:solidFill>
                <a:latin typeface="Arial" pitchFamily="34" charset="0"/>
                <a:ea typeface="標楷體" pitchFamily="65" charset="-120"/>
              </a:rPr>
              <a:t> 網頁報表無共同開發框架</a:t>
            </a:r>
            <a:endParaRPr lang="en-US" altLang="zh-TW" sz="1800" b="1" dirty="0" smtClean="0">
              <a:solidFill>
                <a:srgbClr val="002060"/>
              </a:solidFill>
              <a:latin typeface="Arial" pitchFamily="34" charset="0"/>
              <a:ea typeface="標楷體" pitchFamily="65" charset="-120"/>
            </a:endParaRPr>
          </a:p>
        </p:txBody>
      </p:sp>
      <p:grpSp>
        <p:nvGrpSpPr>
          <p:cNvPr id="18" name="群組 205">
            <a:extLst>
              <a:ext uri="{FF2B5EF4-FFF2-40B4-BE49-F238E27FC236}">
                <a16:creationId xmlns:a16="http://schemas.microsoft.com/office/drawing/2014/main" xmlns="" id="{F292E3F7-3084-4F64-8F3C-B12868810380}"/>
              </a:ext>
            </a:extLst>
          </p:cNvPr>
          <p:cNvGrpSpPr/>
          <p:nvPr/>
        </p:nvGrpSpPr>
        <p:grpSpPr>
          <a:xfrm>
            <a:off x="436783" y="2063147"/>
            <a:ext cx="642872" cy="615463"/>
            <a:chOff x="6373381" y="3257767"/>
            <a:chExt cx="1030724" cy="1006693"/>
          </a:xfrm>
        </p:grpSpPr>
        <p:sp>
          <p:nvSpPr>
            <p:cNvPr id="207" name="橢圓 206">
              <a:extLst>
                <a:ext uri="{FF2B5EF4-FFF2-40B4-BE49-F238E27FC236}">
                  <a16:creationId xmlns:a16="http://schemas.microsoft.com/office/drawing/2014/main" xmlns="" id="{4B40594D-E377-4018-8761-F603FE1150B8}"/>
                </a:ext>
              </a:extLst>
            </p:cNvPr>
            <p:cNvSpPr/>
            <p:nvPr/>
          </p:nvSpPr>
          <p:spPr>
            <a:xfrm>
              <a:off x="6405889" y="3301661"/>
              <a:ext cx="965708" cy="956509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Google Shape;2179;p48">
              <a:extLst>
                <a:ext uri="{FF2B5EF4-FFF2-40B4-BE49-F238E27FC236}">
                  <a16:creationId xmlns:a16="http://schemas.microsoft.com/office/drawing/2014/main" xmlns="" id="{6C3B3789-8D1C-44E4-855A-B5BB93871FD2}"/>
                </a:ext>
              </a:extLst>
            </p:cNvPr>
            <p:cNvSpPr/>
            <p:nvPr/>
          </p:nvSpPr>
          <p:spPr>
            <a:xfrm>
              <a:off x="6373381" y="3257767"/>
              <a:ext cx="1030724" cy="1006693"/>
            </a:xfrm>
            <a:custGeom>
              <a:avLst/>
              <a:gdLst/>
              <a:ahLst/>
              <a:cxnLst/>
              <a:rect l="l" t="t" r="r" b="b"/>
              <a:pathLst>
                <a:path w="15841" h="15938" extrusionOk="0">
                  <a:moveTo>
                    <a:pt x="4502" y="7470"/>
                  </a:moveTo>
                  <a:lnTo>
                    <a:pt x="4575" y="7495"/>
                  </a:lnTo>
                  <a:lnTo>
                    <a:pt x="4648" y="7543"/>
                  </a:lnTo>
                  <a:lnTo>
                    <a:pt x="4696" y="7616"/>
                  </a:lnTo>
                  <a:lnTo>
                    <a:pt x="4721" y="7714"/>
                  </a:lnTo>
                  <a:lnTo>
                    <a:pt x="4721" y="7787"/>
                  </a:lnTo>
                  <a:lnTo>
                    <a:pt x="4696" y="7908"/>
                  </a:lnTo>
                  <a:lnTo>
                    <a:pt x="4623" y="7981"/>
                  </a:lnTo>
                  <a:lnTo>
                    <a:pt x="4550" y="8054"/>
                  </a:lnTo>
                  <a:lnTo>
                    <a:pt x="4429" y="8079"/>
                  </a:lnTo>
                  <a:lnTo>
                    <a:pt x="4307" y="8054"/>
                  </a:lnTo>
                  <a:lnTo>
                    <a:pt x="4234" y="7981"/>
                  </a:lnTo>
                  <a:lnTo>
                    <a:pt x="4161" y="7908"/>
                  </a:lnTo>
                  <a:lnTo>
                    <a:pt x="4137" y="7787"/>
                  </a:lnTo>
                  <a:lnTo>
                    <a:pt x="4161" y="7665"/>
                  </a:lnTo>
                  <a:lnTo>
                    <a:pt x="4234" y="7543"/>
                  </a:lnTo>
                  <a:lnTo>
                    <a:pt x="4307" y="7495"/>
                  </a:lnTo>
                  <a:lnTo>
                    <a:pt x="4404" y="7470"/>
                  </a:lnTo>
                  <a:close/>
                  <a:moveTo>
                    <a:pt x="10877" y="7470"/>
                  </a:moveTo>
                  <a:lnTo>
                    <a:pt x="10950" y="7495"/>
                  </a:lnTo>
                  <a:lnTo>
                    <a:pt x="11023" y="7543"/>
                  </a:lnTo>
                  <a:lnTo>
                    <a:pt x="11071" y="7616"/>
                  </a:lnTo>
                  <a:lnTo>
                    <a:pt x="11096" y="7714"/>
                  </a:lnTo>
                  <a:lnTo>
                    <a:pt x="11096" y="7787"/>
                  </a:lnTo>
                  <a:lnTo>
                    <a:pt x="11071" y="7908"/>
                  </a:lnTo>
                  <a:lnTo>
                    <a:pt x="10998" y="7981"/>
                  </a:lnTo>
                  <a:lnTo>
                    <a:pt x="10926" y="8054"/>
                  </a:lnTo>
                  <a:lnTo>
                    <a:pt x="10804" y="8079"/>
                  </a:lnTo>
                  <a:lnTo>
                    <a:pt x="10682" y="8054"/>
                  </a:lnTo>
                  <a:lnTo>
                    <a:pt x="10609" y="7981"/>
                  </a:lnTo>
                  <a:lnTo>
                    <a:pt x="10536" y="7908"/>
                  </a:lnTo>
                  <a:lnTo>
                    <a:pt x="10512" y="7787"/>
                  </a:lnTo>
                  <a:lnTo>
                    <a:pt x="10536" y="7665"/>
                  </a:lnTo>
                  <a:lnTo>
                    <a:pt x="10609" y="7543"/>
                  </a:lnTo>
                  <a:lnTo>
                    <a:pt x="10682" y="7495"/>
                  </a:lnTo>
                  <a:lnTo>
                    <a:pt x="10780" y="7470"/>
                  </a:lnTo>
                  <a:close/>
                  <a:moveTo>
                    <a:pt x="4477" y="7081"/>
                  </a:moveTo>
                  <a:lnTo>
                    <a:pt x="4307" y="7105"/>
                  </a:lnTo>
                  <a:lnTo>
                    <a:pt x="4137" y="7178"/>
                  </a:lnTo>
                  <a:lnTo>
                    <a:pt x="4015" y="7300"/>
                  </a:lnTo>
                  <a:lnTo>
                    <a:pt x="3893" y="7446"/>
                  </a:lnTo>
                  <a:lnTo>
                    <a:pt x="3820" y="7568"/>
                  </a:lnTo>
                  <a:lnTo>
                    <a:pt x="3772" y="7714"/>
                  </a:lnTo>
                  <a:lnTo>
                    <a:pt x="3723" y="7835"/>
                  </a:lnTo>
                  <a:lnTo>
                    <a:pt x="3723" y="7981"/>
                  </a:lnTo>
                  <a:lnTo>
                    <a:pt x="3674" y="8225"/>
                  </a:lnTo>
                  <a:lnTo>
                    <a:pt x="3674" y="8395"/>
                  </a:lnTo>
                  <a:lnTo>
                    <a:pt x="3723" y="8565"/>
                  </a:lnTo>
                  <a:lnTo>
                    <a:pt x="3772" y="8711"/>
                  </a:lnTo>
                  <a:lnTo>
                    <a:pt x="3869" y="8833"/>
                  </a:lnTo>
                  <a:lnTo>
                    <a:pt x="3966" y="8955"/>
                  </a:lnTo>
                  <a:lnTo>
                    <a:pt x="4088" y="9028"/>
                  </a:lnTo>
                  <a:lnTo>
                    <a:pt x="4234" y="9101"/>
                  </a:lnTo>
                  <a:lnTo>
                    <a:pt x="4404" y="9149"/>
                  </a:lnTo>
                  <a:lnTo>
                    <a:pt x="4599" y="9174"/>
                  </a:lnTo>
                  <a:lnTo>
                    <a:pt x="4769" y="9149"/>
                  </a:lnTo>
                  <a:lnTo>
                    <a:pt x="4940" y="9101"/>
                  </a:lnTo>
                  <a:lnTo>
                    <a:pt x="5086" y="9028"/>
                  </a:lnTo>
                  <a:lnTo>
                    <a:pt x="5207" y="8930"/>
                  </a:lnTo>
                  <a:lnTo>
                    <a:pt x="5329" y="8809"/>
                  </a:lnTo>
                  <a:lnTo>
                    <a:pt x="5426" y="8663"/>
                  </a:lnTo>
                  <a:lnTo>
                    <a:pt x="5499" y="8517"/>
                  </a:lnTo>
                  <a:lnTo>
                    <a:pt x="5548" y="8346"/>
                  </a:lnTo>
                  <a:lnTo>
                    <a:pt x="5572" y="8176"/>
                  </a:lnTo>
                  <a:lnTo>
                    <a:pt x="5548" y="8006"/>
                  </a:lnTo>
                  <a:lnTo>
                    <a:pt x="5524" y="7835"/>
                  </a:lnTo>
                  <a:lnTo>
                    <a:pt x="5475" y="7689"/>
                  </a:lnTo>
                  <a:lnTo>
                    <a:pt x="5402" y="7519"/>
                  </a:lnTo>
                  <a:lnTo>
                    <a:pt x="5280" y="7397"/>
                  </a:lnTo>
                  <a:lnTo>
                    <a:pt x="5134" y="7251"/>
                  </a:lnTo>
                  <a:lnTo>
                    <a:pt x="4988" y="7154"/>
                  </a:lnTo>
                  <a:lnTo>
                    <a:pt x="4818" y="7105"/>
                  </a:lnTo>
                  <a:lnTo>
                    <a:pt x="4648" y="7081"/>
                  </a:lnTo>
                  <a:close/>
                  <a:moveTo>
                    <a:pt x="10853" y="7081"/>
                  </a:moveTo>
                  <a:lnTo>
                    <a:pt x="10682" y="7105"/>
                  </a:lnTo>
                  <a:lnTo>
                    <a:pt x="10512" y="7178"/>
                  </a:lnTo>
                  <a:lnTo>
                    <a:pt x="10390" y="7300"/>
                  </a:lnTo>
                  <a:lnTo>
                    <a:pt x="10269" y="7446"/>
                  </a:lnTo>
                  <a:lnTo>
                    <a:pt x="10196" y="7568"/>
                  </a:lnTo>
                  <a:lnTo>
                    <a:pt x="10147" y="7714"/>
                  </a:lnTo>
                  <a:lnTo>
                    <a:pt x="10098" y="7835"/>
                  </a:lnTo>
                  <a:lnTo>
                    <a:pt x="10098" y="7981"/>
                  </a:lnTo>
                  <a:lnTo>
                    <a:pt x="10050" y="8225"/>
                  </a:lnTo>
                  <a:lnTo>
                    <a:pt x="10050" y="8395"/>
                  </a:lnTo>
                  <a:lnTo>
                    <a:pt x="10098" y="8565"/>
                  </a:lnTo>
                  <a:lnTo>
                    <a:pt x="10147" y="8711"/>
                  </a:lnTo>
                  <a:lnTo>
                    <a:pt x="10244" y="8833"/>
                  </a:lnTo>
                  <a:lnTo>
                    <a:pt x="10342" y="8955"/>
                  </a:lnTo>
                  <a:lnTo>
                    <a:pt x="10463" y="9028"/>
                  </a:lnTo>
                  <a:lnTo>
                    <a:pt x="10609" y="9101"/>
                  </a:lnTo>
                  <a:lnTo>
                    <a:pt x="10780" y="9149"/>
                  </a:lnTo>
                  <a:lnTo>
                    <a:pt x="10974" y="9174"/>
                  </a:lnTo>
                  <a:lnTo>
                    <a:pt x="11144" y="9149"/>
                  </a:lnTo>
                  <a:lnTo>
                    <a:pt x="11315" y="9101"/>
                  </a:lnTo>
                  <a:lnTo>
                    <a:pt x="11461" y="9028"/>
                  </a:lnTo>
                  <a:lnTo>
                    <a:pt x="11582" y="8930"/>
                  </a:lnTo>
                  <a:lnTo>
                    <a:pt x="11704" y="8809"/>
                  </a:lnTo>
                  <a:lnTo>
                    <a:pt x="11801" y="8663"/>
                  </a:lnTo>
                  <a:lnTo>
                    <a:pt x="11874" y="8517"/>
                  </a:lnTo>
                  <a:lnTo>
                    <a:pt x="11923" y="8346"/>
                  </a:lnTo>
                  <a:lnTo>
                    <a:pt x="11947" y="8176"/>
                  </a:lnTo>
                  <a:lnTo>
                    <a:pt x="11923" y="8006"/>
                  </a:lnTo>
                  <a:lnTo>
                    <a:pt x="11899" y="7835"/>
                  </a:lnTo>
                  <a:lnTo>
                    <a:pt x="11850" y="7689"/>
                  </a:lnTo>
                  <a:lnTo>
                    <a:pt x="11777" y="7519"/>
                  </a:lnTo>
                  <a:lnTo>
                    <a:pt x="11655" y="7397"/>
                  </a:lnTo>
                  <a:lnTo>
                    <a:pt x="11509" y="7251"/>
                  </a:lnTo>
                  <a:lnTo>
                    <a:pt x="11363" y="7154"/>
                  </a:lnTo>
                  <a:lnTo>
                    <a:pt x="11193" y="7105"/>
                  </a:lnTo>
                  <a:lnTo>
                    <a:pt x="11023" y="7081"/>
                  </a:lnTo>
                  <a:close/>
                  <a:moveTo>
                    <a:pt x="7787" y="10244"/>
                  </a:moveTo>
                  <a:lnTo>
                    <a:pt x="7470" y="10268"/>
                  </a:lnTo>
                  <a:lnTo>
                    <a:pt x="7154" y="10293"/>
                  </a:lnTo>
                  <a:lnTo>
                    <a:pt x="6643" y="10390"/>
                  </a:lnTo>
                  <a:lnTo>
                    <a:pt x="6132" y="10536"/>
                  </a:lnTo>
                  <a:lnTo>
                    <a:pt x="5645" y="10731"/>
                  </a:lnTo>
                  <a:lnTo>
                    <a:pt x="5159" y="10950"/>
                  </a:lnTo>
                  <a:lnTo>
                    <a:pt x="4745" y="11144"/>
                  </a:lnTo>
                  <a:lnTo>
                    <a:pt x="4502" y="11266"/>
                  </a:lnTo>
                  <a:lnTo>
                    <a:pt x="4283" y="11388"/>
                  </a:lnTo>
                  <a:lnTo>
                    <a:pt x="4088" y="11534"/>
                  </a:lnTo>
                  <a:lnTo>
                    <a:pt x="3918" y="11704"/>
                  </a:lnTo>
                  <a:lnTo>
                    <a:pt x="3772" y="11899"/>
                  </a:lnTo>
                  <a:lnTo>
                    <a:pt x="3723" y="11996"/>
                  </a:lnTo>
                  <a:lnTo>
                    <a:pt x="3699" y="12118"/>
                  </a:lnTo>
                  <a:lnTo>
                    <a:pt x="3699" y="12166"/>
                  </a:lnTo>
                  <a:lnTo>
                    <a:pt x="3699" y="12239"/>
                  </a:lnTo>
                  <a:lnTo>
                    <a:pt x="3747" y="12288"/>
                  </a:lnTo>
                  <a:lnTo>
                    <a:pt x="3796" y="12312"/>
                  </a:lnTo>
                  <a:lnTo>
                    <a:pt x="3918" y="12312"/>
                  </a:lnTo>
                  <a:lnTo>
                    <a:pt x="3966" y="12288"/>
                  </a:lnTo>
                  <a:lnTo>
                    <a:pt x="4015" y="12239"/>
                  </a:lnTo>
                  <a:lnTo>
                    <a:pt x="4161" y="12093"/>
                  </a:lnTo>
                  <a:lnTo>
                    <a:pt x="4307" y="11947"/>
                  </a:lnTo>
                  <a:lnTo>
                    <a:pt x="4502" y="11826"/>
                  </a:lnTo>
                  <a:lnTo>
                    <a:pt x="4721" y="11704"/>
                  </a:lnTo>
                  <a:lnTo>
                    <a:pt x="5134" y="11509"/>
                  </a:lnTo>
                  <a:lnTo>
                    <a:pt x="5524" y="11339"/>
                  </a:lnTo>
                  <a:lnTo>
                    <a:pt x="5937" y="11169"/>
                  </a:lnTo>
                  <a:lnTo>
                    <a:pt x="6375" y="11023"/>
                  </a:lnTo>
                  <a:lnTo>
                    <a:pt x="6813" y="10901"/>
                  </a:lnTo>
                  <a:lnTo>
                    <a:pt x="7032" y="10852"/>
                  </a:lnTo>
                  <a:lnTo>
                    <a:pt x="7276" y="10828"/>
                  </a:lnTo>
                  <a:lnTo>
                    <a:pt x="7835" y="10804"/>
                  </a:lnTo>
                  <a:lnTo>
                    <a:pt x="8419" y="10828"/>
                  </a:lnTo>
                  <a:lnTo>
                    <a:pt x="9003" y="10901"/>
                  </a:lnTo>
                  <a:lnTo>
                    <a:pt x="9295" y="10950"/>
                  </a:lnTo>
                  <a:lnTo>
                    <a:pt x="9587" y="11023"/>
                  </a:lnTo>
                  <a:lnTo>
                    <a:pt x="9879" y="11120"/>
                  </a:lnTo>
                  <a:lnTo>
                    <a:pt x="10147" y="11242"/>
                  </a:lnTo>
                  <a:lnTo>
                    <a:pt x="10415" y="11363"/>
                  </a:lnTo>
                  <a:lnTo>
                    <a:pt x="10658" y="11509"/>
                  </a:lnTo>
                  <a:lnTo>
                    <a:pt x="10901" y="11655"/>
                  </a:lnTo>
                  <a:lnTo>
                    <a:pt x="11120" y="11850"/>
                  </a:lnTo>
                  <a:lnTo>
                    <a:pt x="11315" y="12045"/>
                  </a:lnTo>
                  <a:lnTo>
                    <a:pt x="11485" y="12288"/>
                  </a:lnTo>
                  <a:lnTo>
                    <a:pt x="11582" y="12361"/>
                  </a:lnTo>
                  <a:lnTo>
                    <a:pt x="11680" y="12410"/>
                  </a:lnTo>
                  <a:lnTo>
                    <a:pt x="11777" y="12410"/>
                  </a:lnTo>
                  <a:lnTo>
                    <a:pt x="11874" y="12361"/>
                  </a:lnTo>
                  <a:lnTo>
                    <a:pt x="11947" y="12288"/>
                  </a:lnTo>
                  <a:lnTo>
                    <a:pt x="11996" y="12215"/>
                  </a:lnTo>
                  <a:lnTo>
                    <a:pt x="12020" y="12118"/>
                  </a:lnTo>
                  <a:lnTo>
                    <a:pt x="11972" y="12020"/>
                  </a:lnTo>
                  <a:lnTo>
                    <a:pt x="11753" y="11753"/>
                  </a:lnTo>
                  <a:lnTo>
                    <a:pt x="11534" y="11509"/>
                  </a:lnTo>
                  <a:lnTo>
                    <a:pt x="11290" y="11290"/>
                  </a:lnTo>
                  <a:lnTo>
                    <a:pt x="11023" y="11096"/>
                  </a:lnTo>
                  <a:lnTo>
                    <a:pt x="10731" y="10925"/>
                  </a:lnTo>
                  <a:lnTo>
                    <a:pt x="10439" y="10779"/>
                  </a:lnTo>
                  <a:lnTo>
                    <a:pt x="10123" y="10633"/>
                  </a:lnTo>
                  <a:lnTo>
                    <a:pt x="9806" y="10536"/>
                  </a:lnTo>
                  <a:lnTo>
                    <a:pt x="9466" y="10439"/>
                  </a:lnTo>
                  <a:lnTo>
                    <a:pt x="9149" y="10366"/>
                  </a:lnTo>
                  <a:lnTo>
                    <a:pt x="8809" y="10317"/>
                  </a:lnTo>
                  <a:lnTo>
                    <a:pt x="8468" y="10268"/>
                  </a:lnTo>
                  <a:lnTo>
                    <a:pt x="8127" y="10244"/>
                  </a:lnTo>
                  <a:close/>
                  <a:moveTo>
                    <a:pt x="8517" y="682"/>
                  </a:moveTo>
                  <a:lnTo>
                    <a:pt x="8663" y="706"/>
                  </a:lnTo>
                  <a:lnTo>
                    <a:pt x="9125" y="755"/>
                  </a:lnTo>
                  <a:lnTo>
                    <a:pt x="9563" y="803"/>
                  </a:lnTo>
                  <a:lnTo>
                    <a:pt x="10001" y="901"/>
                  </a:lnTo>
                  <a:lnTo>
                    <a:pt x="10439" y="1022"/>
                  </a:lnTo>
                  <a:lnTo>
                    <a:pt x="10780" y="1120"/>
                  </a:lnTo>
                  <a:lnTo>
                    <a:pt x="11120" y="1241"/>
                  </a:lnTo>
                  <a:lnTo>
                    <a:pt x="11461" y="1411"/>
                  </a:lnTo>
                  <a:lnTo>
                    <a:pt x="11777" y="1557"/>
                  </a:lnTo>
                  <a:lnTo>
                    <a:pt x="11777" y="1582"/>
                  </a:lnTo>
                  <a:lnTo>
                    <a:pt x="11728" y="1655"/>
                  </a:lnTo>
                  <a:lnTo>
                    <a:pt x="11753" y="1752"/>
                  </a:lnTo>
                  <a:lnTo>
                    <a:pt x="11777" y="1801"/>
                  </a:lnTo>
                  <a:lnTo>
                    <a:pt x="11826" y="1825"/>
                  </a:lnTo>
                  <a:lnTo>
                    <a:pt x="11899" y="1825"/>
                  </a:lnTo>
                  <a:lnTo>
                    <a:pt x="11972" y="1776"/>
                  </a:lnTo>
                  <a:lnTo>
                    <a:pt x="11996" y="1752"/>
                  </a:lnTo>
                  <a:lnTo>
                    <a:pt x="12020" y="1728"/>
                  </a:lnTo>
                  <a:lnTo>
                    <a:pt x="12045" y="1728"/>
                  </a:lnTo>
                  <a:lnTo>
                    <a:pt x="12142" y="1801"/>
                  </a:lnTo>
                  <a:lnTo>
                    <a:pt x="12118" y="1874"/>
                  </a:lnTo>
                  <a:lnTo>
                    <a:pt x="12093" y="1947"/>
                  </a:lnTo>
                  <a:lnTo>
                    <a:pt x="12118" y="1995"/>
                  </a:lnTo>
                  <a:lnTo>
                    <a:pt x="12142" y="2020"/>
                  </a:lnTo>
                  <a:lnTo>
                    <a:pt x="12191" y="2044"/>
                  </a:lnTo>
                  <a:lnTo>
                    <a:pt x="12215" y="2020"/>
                  </a:lnTo>
                  <a:lnTo>
                    <a:pt x="12264" y="1995"/>
                  </a:lnTo>
                  <a:lnTo>
                    <a:pt x="12337" y="1922"/>
                  </a:lnTo>
                  <a:lnTo>
                    <a:pt x="12556" y="2068"/>
                  </a:lnTo>
                  <a:lnTo>
                    <a:pt x="12507" y="2190"/>
                  </a:lnTo>
                  <a:lnTo>
                    <a:pt x="12507" y="2239"/>
                  </a:lnTo>
                  <a:lnTo>
                    <a:pt x="12507" y="2336"/>
                  </a:lnTo>
                  <a:lnTo>
                    <a:pt x="12531" y="2385"/>
                  </a:lnTo>
                  <a:lnTo>
                    <a:pt x="12556" y="2409"/>
                  </a:lnTo>
                  <a:lnTo>
                    <a:pt x="12604" y="2409"/>
                  </a:lnTo>
                  <a:lnTo>
                    <a:pt x="12653" y="2385"/>
                  </a:lnTo>
                  <a:lnTo>
                    <a:pt x="12702" y="2360"/>
                  </a:lnTo>
                  <a:lnTo>
                    <a:pt x="12750" y="2287"/>
                  </a:lnTo>
                  <a:lnTo>
                    <a:pt x="12775" y="2239"/>
                  </a:lnTo>
                  <a:lnTo>
                    <a:pt x="12969" y="2409"/>
                  </a:lnTo>
                  <a:lnTo>
                    <a:pt x="12896" y="2531"/>
                  </a:lnTo>
                  <a:lnTo>
                    <a:pt x="12848" y="2604"/>
                  </a:lnTo>
                  <a:lnTo>
                    <a:pt x="12848" y="2677"/>
                  </a:lnTo>
                  <a:lnTo>
                    <a:pt x="12848" y="2725"/>
                  </a:lnTo>
                  <a:lnTo>
                    <a:pt x="12872" y="2750"/>
                  </a:lnTo>
                  <a:lnTo>
                    <a:pt x="12921" y="2774"/>
                  </a:lnTo>
                  <a:lnTo>
                    <a:pt x="12969" y="2774"/>
                  </a:lnTo>
                  <a:lnTo>
                    <a:pt x="13091" y="2701"/>
                  </a:lnTo>
                  <a:lnTo>
                    <a:pt x="13188" y="2604"/>
                  </a:lnTo>
                  <a:lnTo>
                    <a:pt x="13310" y="2725"/>
                  </a:lnTo>
                  <a:lnTo>
                    <a:pt x="13407" y="2823"/>
                  </a:lnTo>
                  <a:lnTo>
                    <a:pt x="13261" y="3017"/>
                  </a:lnTo>
                  <a:lnTo>
                    <a:pt x="13237" y="3066"/>
                  </a:lnTo>
                  <a:lnTo>
                    <a:pt x="13188" y="3163"/>
                  </a:lnTo>
                  <a:lnTo>
                    <a:pt x="13188" y="3236"/>
                  </a:lnTo>
                  <a:lnTo>
                    <a:pt x="13213" y="3285"/>
                  </a:lnTo>
                  <a:lnTo>
                    <a:pt x="13237" y="3309"/>
                  </a:lnTo>
                  <a:lnTo>
                    <a:pt x="13334" y="3285"/>
                  </a:lnTo>
                  <a:lnTo>
                    <a:pt x="13407" y="3236"/>
                  </a:lnTo>
                  <a:lnTo>
                    <a:pt x="13553" y="3115"/>
                  </a:lnTo>
                  <a:lnTo>
                    <a:pt x="13602" y="3042"/>
                  </a:lnTo>
                  <a:lnTo>
                    <a:pt x="13797" y="3309"/>
                  </a:lnTo>
                  <a:lnTo>
                    <a:pt x="13699" y="3407"/>
                  </a:lnTo>
                  <a:lnTo>
                    <a:pt x="13553" y="3504"/>
                  </a:lnTo>
                  <a:lnTo>
                    <a:pt x="13505" y="3577"/>
                  </a:lnTo>
                  <a:lnTo>
                    <a:pt x="13480" y="3650"/>
                  </a:lnTo>
                  <a:lnTo>
                    <a:pt x="13480" y="3699"/>
                  </a:lnTo>
                  <a:lnTo>
                    <a:pt x="13529" y="3723"/>
                  </a:lnTo>
                  <a:lnTo>
                    <a:pt x="13626" y="3747"/>
                  </a:lnTo>
                  <a:lnTo>
                    <a:pt x="13699" y="3723"/>
                  </a:lnTo>
                  <a:lnTo>
                    <a:pt x="13797" y="3674"/>
                  </a:lnTo>
                  <a:lnTo>
                    <a:pt x="13870" y="3626"/>
                  </a:lnTo>
                  <a:lnTo>
                    <a:pt x="13967" y="3577"/>
                  </a:lnTo>
                  <a:lnTo>
                    <a:pt x="14162" y="3918"/>
                  </a:lnTo>
                  <a:lnTo>
                    <a:pt x="14064" y="3991"/>
                  </a:lnTo>
                  <a:lnTo>
                    <a:pt x="13870" y="4161"/>
                  </a:lnTo>
                  <a:lnTo>
                    <a:pt x="13772" y="4234"/>
                  </a:lnTo>
                  <a:lnTo>
                    <a:pt x="13724" y="4331"/>
                  </a:lnTo>
                  <a:lnTo>
                    <a:pt x="13724" y="4356"/>
                  </a:lnTo>
                  <a:lnTo>
                    <a:pt x="13724" y="4380"/>
                  </a:lnTo>
                  <a:lnTo>
                    <a:pt x="13845" y="4380"/>
                  </a:lnTo>
                  <a:lnTo>
                    <a:pt x="13967" y="4356"/>
                  </a:lnTo>
                  <a:lnTo>
                    <a:pt x="14089" y="4307"/>
                  </a:lnTo>
                  <a:lnTo>
                    <a:pt x="14186" y="4234"/>
                  </a:lnTo>
                  <a:lnTo>
                    <a:pt x="14308" y="4161"/>
                  </a:lnTo>
                  <a:lnTo>
                    <a:pt x="14527" y="4696"/>
                  </a:lnTo>
                  <a:lnTo>
                    <a:pt x="14356" y="4769"/>
                  </a:lnTo>
                  <a:lnTo>
                    <a:pt x="14210" y="4842"/>
                  </a:lnTo>
                  <a:lnTo>
                    <a:pt x="14089" y="4940"/>
                  </a:lnTo>
                  <a:lnTo>
                    <a:pt x="13967" y="5061"/>
                  </a:lnTo>
                  <a:lnTo>
                    <a:pt x="13943" y="5134"/>
                  </a:lnTo>
                  <a:lnTo>
                    <a:pt x="13918" y="5207"/>
                  </a:lnTo>
                  <a:lnTo>
                    <a:pt x="13918" y="5256"/>
                  </a:lnTo>
                  <a:lnTo>
                    <a:pt x="13943" y="5280"/>
                  </a:lnTo>
                  <a:lnTo>
                    <a:pt x="13967" y="5305"/>
                  </a:lnTo>
                  <a:lnTo>
                    <a:pt x="14016" y="5305"/>
                  </a:lnTo>
                  <a:lnTo>
                    <a:pt x="14137" y="5256"/>
                  </a:lnTo>
                  <a:lnTo>
                    <a:pt x="14259" y="5183"/>
                  </a:lnTo>
                  <a:lnTo>
                    <a:pt x="14551" y="5037"/>
                  </a:lnTo>
                  <a:lnTo>
                    <a:pt x="14624" y="5013"/>
                  </a:lnTo>
                  <a:lnTo>
                    <a:pt x="14770" y="5524"/>
                  </a:lnTo>
                  <a:lnTo>
                    <a:pt x="14454" y="5670"/>
                  </a:lnTo>
                  <a:lnTo>
                    <a:pt x="14186" y="5791"/>
                  </a:lnTo>
                  <a:lnTo>
                    <a:pt x="13943" y="5937"/>
                  </a:lnTo>
                  <a:lnTo>
                    <a:pt x="13943" y="5986"/>
                  </a:lnTo>
                  <a:lnTo>
                    <a:pt x="13943" y="6010"/>
                  </a:lnTo>
                  <a:lnTo>
                    <a:pt x="14113" y="6035"/>
                  </a:lnTo>
                  <a:lnTo>
                    <a:pt x="14235" y="6059"/>
                  </a:lnTo>
                  <a:lnTo>
                    <a:pt x="14381" y="6035"/>
                  </a:lnTo>
                  <a:lnTo>
                    <a:pt x="14551" y="6010"/>
                  </a:lnTo>
                  <a:lnTo>
                    <a:pt x="14867" y="5889"/>
                  </a:lnTo>
                  <a:lnTo>
                    <a:pt x="14989" y="6424"/>
                  </a:lnTo>
                  <a:lnTo>
                    <a:pt x="14819" y="6497"/>
                  </a:lnTo>
                  <a:lnTo>
                    <a:pt x="14429" y="6619"/>
                  </a:lnTo>
                  <a:lnTo>
                    <a:pt x="14040" y="6740"/>
                  </a:lnTo>
                  <a:lnTo>
                    <a:pt x="13991" y="6789"/>
                  </a:lnTo>
                  <a:lnTo>
                    <a:pt x="13991" y="6813"/>
                  </a:lnTo>
                  <a:lnTo>
                    <a:pt x="14016" y="6862"/>
                  </a:lnTo>
                  <a:lnTo>
                    <a:pt x="14064" y="6886"/>
                  </a:lnTo>
                  <a:lnTo>
                    <a:pt x="14235" y="6886"/>
                  </a:lnTo>
                  <a:lnTo>
                    <a:pt x="14429" y="6862"/>
                  </a:lnTo>
                  <a:lnTo>
                    <a:pt x="14794" y="6813"/>
                  </a:lnTo>
                  <a:lnTo>
                    <a:pt x="15038" y="6740"/>
                  </a:lnTo>
                  <a:lnTo>
                    <a:pt x="15111" y="7178"/>
                  </a:lnTo>
                  <a:lnTo>
                    <a:pt x="14867" y="7227"/>
                  </a:lnTo>
                  <a:lnTo>
                    <a:pt x="14454" y="7349"/>
                  </a:lnTo>
                  <a:lnTo>
                    <a:pt x="14259" y="7422"/>
                  </a:lnTo>
                  <a:lnTo>
                    <a:pt x="14064" y="7543"/>
                  </a:lnTo>
                  <a:lnTo>
                    <a:pt x="14040" y="7592"/>
                  </a:lnTo>
                  <a:lnTo>
                    <a:pt x="14040" y="7665"/>
                  </a:lnTo>
                  <a:lnTo>
                    <a:pt x="14089" y="7714"/>
                  </a:lnTo>
                  <a:lnTo>
                    <a:pt x="14162" y="7738"/>
                  </a:lnTo>
                  <a:lnTo>
                    <a:pt x="14356" y="7714"/>
                  </a:lnTo>
                  <a:lnTo>
                    <a:pt x="14551" y="7665"/>
                  </a:lnTo>
                  <a:lnTo>
                    <a:pt x="14940" y="7568"/>
                  </a:lnTo>
                  <a:lnTo>
                    <a:pt x="15159" y="7519"/>
                  </a:lnTo>
                  <a:lnTo>
                    <a:pt x="15208" y="7981"/>
                  </a:lnTo>
                  <a:lnTo>
                    <a:pt x="14892" y="8030"/>
                  </a:lnTo>
                  <a:lnTo>
                    <a:pt x="14648" y="8054"/>
                  </a:lnTo>
                  <a:lnTo>
                    <a:pt x="14381" y="8079"/>
                  </a:lnTo>
                  <a:lnTo>
                    <a:pt x="14259" y="8103"/>
                  </a:lnTo>
                  <a:lnTo>
                    <a:pt x="14137" y="8152"/>
                  </a:lnTo>
                  <a:lnTo>
                    <a:pt x="14040" y="8200"/>
                  </a:lnTo>
                  <a:lnTo>
                    <a:pt x="13943" y="8298"/>
                  </a:lnTo>
                  <a:lnTo>
                    <a:pt x="13918" y="8322"/>
                  </a:lnTo>
                  <a:lnTo>
                    <a:pt x="13918" y="8346"/>
                  </a:lnTo>
                  <a:lnTo>
                    <a:pt x="13943" y="8395"/>
                  </a:lnTo>
                  <a:lnTo>
                    <a:pt x="13967" y="8395"/>
                  </a:lnTo>
                  <a:lnTo>
                    <a:pt x="14089" y="8419"/>
                  </a:lnTo>
                  <a:lnTo>
                    <a:pt x="14210" y="8444"/>
                  </a:lnTo>
                  <a:lnTo>
                    <a:pt x="14478" y="8444"/>
                  </a:lnTo>
                  <a:lnTo>
                    <a:pt x="14989" y="8395"/>
                  </a:lnTo>
                  <a:lnTo>
                    <a:pt x="15232" y="8395"/>
                  </a:lnTo>
                  <a:lnTo>
                    <a:pt x="15232" y="8857"/>
                  </a:lnTo>
                  <a:lnTo>
                    <a:pt x="14746" y="8882"/>
                  </a:lnTo>
                  <a:lnTo>
                    <a:pt x="14527" y="8882"/>
                  </a:lnTo>
                  <a:lnTo>
                    <a:pt x="14308" y="8906"/>
                  </a:lnTo>
                  <a:lnTo>
                    <a:pt x="14089" y="8955"/>
                  </a:lnTo>
                  <a:lnTo>
                    <a:pt x="13991" y="8979"/>
                  </a:lnTo>
                  <a:lnTo>
                    <a:pt x="13894" y="9028"/>
                  </a:lnTo>
                  <a:lnTo>
                    <a:pt x="13870" y="9052"/>
                  </a:lnTo>
                  <a:lnTo>
                    <a:pt x="13894" y="9076"/>
                  </a:lnTo>
                  <a:lnTo>
                    <a:pt x="13967" y="9125"/>
                  </a:lnTo>
                  <a:lnTo>
                    <a:pt x="14089" y="9174"/>
                  </a:lnTo>
                  <a:lnTo>
                    <a:pt x="14308" y="9222"/>
                  </a:lnTo>
                  <a:lnTo>
                    <a:pt x="14746" y="9222"/>
                  </a:lnTo>
                  <a:lnTo>
                    <a:pt x="14965" y="9247"/>
                  </a:lnTo>
                  <a:lnTo>
                    <a:pt x="15208" y="9247"/>
                  </a:lnTo>
                  <a:lnTo>
                    <a:pt x="15184" y="9465"/>
                  </a:lnTo>
                  <a:lnTo>
                    <a:pt x="14989" y="9514"/>
                  </a:lnTo>
                  <a:lnTo>
                    <a:pt x="14746" y="9563"/>
                  </a:lnTo>
                  <a:lnTo>
                    <a:pt x="14502" y="9660"/>
                  </a:lnTo>
                  <a:lnTo>
                    <a:pt x="14283" y="9757"/>
                  </a:lnTo>
                  <a:lnTo>
                    <a:pt x="14064" y="9879"/>
                  </a:lnTo>
                  <a:lnTo>
                    <a:pt x="14040" y="9903"/>
                  </a:lnTo>
                  <a:lnTo>
                    <a:pt x="14040" y="9952"/>
                  </a:lnTo>
                  <a:lnTo>
                    <a:pt x="14064" y="9976"/>
                  </a:lnTo>
                  <a:lnTo>
                    <a:pt x="14089" y="9976"/>
                  </a:lnTo>
                  <a:lnTo>
                    <a:pt x="14308" y="10001"/>
                  </a:lnTo>
                  <a:lnTo>
                    <a:pt x="14527" y="9976"/>
                  </a:lnTo>
                  <a:lnTo>
                    <a:pt x="14965" y="9903"/>
                  </a:lnTo>
                  <a:lnTo>
                    <a:pt x="15111" y="9879"/>
                  </a:lnTo>
                  <a:lnTo>
                    <a:pt x="14989" y="10390"/>
                  </a:lnTo>
                  <a:lnTo>
                    <a:pt x="14551" y="10463"/>
                  </a:lnTo>
                  <a:lnTo>
                    <a:pt x="14356" y="10487"/>
                  </a:lnTo>
                  <a:lnTo>
                    <a:pt x="14186" y="10512"/>
                  </a:lnTo>
                  <a:lnTo>
                    <a:pt x="14016" y="10560"/>
                  </a:lnTo>
                  <a:lnTo>
                    <a:pt x="13943" y="10609"/>
                  </a:lnTo>
                  <a:lnTo>
                    <a:pt x="13870" y="10682"/>
                  </a:lnTo>
                  <a:lnTo>
                    <a:pt x="13845" y="10731"/>
                  </a:lnTo>
                  <a:lnTo>
                    <a:pt x="13845" y="10804"/>
                  </a:lnTo>
                  <a:lnTo>
                    <a:pt x="13894" y="10852"/>
                  </a:lnTo>
                  <a:lnTo>
                    <a:pt x="13918" y="10901"/>
                  </a:lnTo>
                  <a:lnTo>
                    <a:pt x="13991" y="10925"/>
                  </a:lnTo>
                  <a:lnTo>
                    <a:pt x="14089" y="10950"/>
                  </a:lnTo>
                  <a:lnTo>
                    <a:pt x="14259" y="10950"/>
                  </a:lnTo>
                  <a:lnTo>
                    <a:pt x="14600" y="10901"/>
                  </a:lnTo>
                  <a:lnTo>
                    <a:pt x="14819" y="10877"/>
                  </a:lnTo>
                  <a:lnTo>
                    <a:pt x="14819" y="10877"/>
                  </a:lnTo>
                  <a:lnTo>
                    <a:pt x="14624" y="11339"/>
                  </a:lnTo>
                  <a:lnTo>
                    <a:pt x="14502" y="11339"/>
                  </a:lnTo>
                  <a:lnTo>
                    <a:pt x="14308" y="11315"/>
                  </a:lnTo>
                  <a:lnTo>
                    <a:pt x="14113" y="11339"/>
                  </a:lnTo>
                  <a:lnTo>
                    <a:pt x="13918" y="11363"/>
                  </a:lnTo>
                  <a:lnTo>
                    <a:pt x="13748" y="11436"/>
                  </a:lnTo>
                  <a:lnTo>
                    <a:pt x="13748" y="11461"/>
                  </a:lnTo>
                  <a:lnTo>
                    <a:pt x="13748" y="11485"/>
                  </a:lnTo>
                  <a:lnTo>
                    <a:pt x="13918" y="11558"/>
                  </a:lnTo>
                  <a:lnTo>
                    <a:pt x="14089" y="11607"/>
                  </a:lnTo>
                  <a:lnTo>
                    <a:pt x="14454" y="11655"/>
                  </a:lnTo>
                  <a:lnTo>
                    <a:pt x="14210" y="12069"/>
                  </a:lnTo>
                  <a:lnTo>
                    <a:pt x="13991" y="12069"/>
                  </a:lnTo>
                  <a:lnTo>
                    <a:pt x="13748" y="12093"/>
                  </a:lnTo>
                  <a:lnTo>
                    <a:pt x="13626" y="12069"/>
                  </a:lnTo>
                  <a:lnTo>
                    <a:pt x="13480" y="12045"/>
                  </a:lnTo>
                  <a:lnTo>
                    <a:pt x="13359" y="12020"/>
                  </a:lnTo>
                  <a:lnTo>
                    <a:pt x="13237" y="12020"/>
                  </a:lnTo>
                  <a:lnTo>
                    <a:pt x="13213" y="12045"/>
                  </a:lnTo>
                  <a:lnTo>
                    <a:pt x="13188" y="12069"/>
                  </a:lnTo>
                  <a:lnTo>
                    <a:pt x="13213" y="12166"/>
                  </a:lnTo>
                  <a:lnTo>
                    <a:pt x="13261" y="12239"/>
                  </a:lnTo>
                  <a:lnTo>
                    <a:pt x="13334" y="12312"/>
                  </a:lnTo>
                  <a:lnTo>
                    <a:pt x="13432" y="12361"/>
                  </a:lnTo>
                  <a:lnTo>
                    <a:pt x="13553" y="12385"/>
                  </a:lnTo>
                  <a:lnTo>
                    <a:pt x="13675" y="12410"/>
                  </a:lnTo>
                  <a:lnTo>
                    <a:pt x="13943" y="12434"/>
                  </a:lnTo>
                  <a:lnTo>
                    <a:pt x="13602" y="12823"/>
                  </a:lnTo>
                  <a:lnTo>
                    <a:pt x="13091" y="12726"/>
                  </a:lnTo>
                  <a:lnTo>
                    <a:pt x="12872" y="12677"/>
                  </a:lnTo>
                  <a:lnTo>
                    <a:pt x="12750" y="12677"/>
                  </a:lnTo>
                  <a:lnTo>
                    <a:pt x="12629" y="12702"/>
                  </a:lnTo>
                  <a:lnTo>
                    <a:pt x="12604" y="12726"/>
                  </a:lnTo>
                  <a:lnTo>
                    <a:pt x="12604" y="12775"/>
                  </a:lnTo>
                  <a:lnTo>
                    <a:pt x="12629" y="12848"/>
                  </a:lnTo>
                  <a:lnTo>
                    <a:pt x="12677" y="12921"/>
                  </a:lnTo>
                  <a:lnTo>
                    <a:pt x="12750" y="12969"/>
                  </a:lnTo>
                  <a:lnTo>
                    <a:pt x="12848" y="13018"/>
                  </a:lnTo>
                  <a:lnTo>
                    <a:pt x="13042" y="13115"/>
                  </a:lnTo>
                  <a:lnTo>
                    <a:pt x="13261" y="13164"/>
                  </a:lnTo>
                  <a:lnTo>
                    <a:pt x="13115" y="13286"/>
                  </a:lnTo>
                  <a:lnTo>
                    <a:pt x="13067" y="13286"/>
                  </a:lnTo>
                  <a:lnTo>
                    <a:pt x="12604" y="13261"/>
                  </a:lnTo>
                  <a:lnTo>
                    <a:pt x="12361" y="13213"/>
                  </a:lnTo>
                  <a:lnTo>
                    <a:pt x="12239" y="13188"/>
                  </a:lnTo>
                  <a:lnTo>
                    <a:pt x="12118" y="13188"/>
                  </a:lnTo>
                  <a:lnTo>
                    <a:pt x="12045" y="13213"/>
                  </a:lnTo>
                  <a:lnTo>
                    <a:pt x="11996" y="13261"/>
                  </a:lnTo>
                  <a:lnTo>
                    <a:pt x="11996" y="13334"/>
                  </a:lnTo>
                  <a:lnTo>
                    <a:pt x="12020" y="13383"/>
                  </a:lnTo>
                  <a:lnTo>
                    <a:pt x="12142" y="13505"/>
                  </a:lnTo>
                  <a:lnTo>
                    <a:pt x="12312" y="13578"/>
                  </a:lnTo>
                  <a:lnTo>
                    <a:pt x="12483" y="13626"/>
                  </a:lnTo>
                  <a:lnTo>
                    <a:pt x="12677" y="13651"/>
                  </a:lnTo>
                  <a:lnTo>
                    <a:pt x="12239" y="13943"/>
                  </a:lnTo>
                  <a:lnTo>
                    <a:pt x="12166" y="13918"/>
                  </a:lnTo>
                  <a:lnTo>
                    <a:pt x="11704" y="13821"/>
                  </a:lnTo>
                  <a:lnTo>
                    <a:pt x="11485" y="13772"/>
                  </a:lnTo>
                  <a:lnTo>
                    <a:pt x="11266" y="13724"/>
                  </a:lnTo>
                  <a:lnTo>
                    <a:pt x="11242" y="13748"/>
                  </a:lnTo>
                  <a:lnTo>
                    <a:pt x="11217" y="13748"/>
                  </a:lnTo>
                  <a:lnTo>
                    <a:pt x="11217" y="13821"/>
                  </a:lnTo>
                  <a:lnTo>
                    <a:pt x="11266" y="13894"/>
                  </a:lnTo>
                  <a:lnTo>
                    <a:pt x="11315" y="13967"/>
                  </a:lnTo>
                  <a:lnTo>
                    <a:pt x="11461" y="14064"/>
                  </a:lnTo>
                  <a:lnTo>
                    <a:pt x="11631" y="14137"/>
                  </a:lnTo>
                  <a:lnTo>
                    <a:pt x="11801" y="14210"/>
                  </a:lnTo>
                  <a:lnTo>
                    <a:pt x="11461" y="14381"/>
                  </a:lnTo>
                  <a:lnTo>
                    <a:pt x="11388" y="14332"/>
                  </a:lnTo>
                  <a:lnTo>
                    <a:pt x="11339" y="14308"/>
                  </a:lnTo>
                  <a:lnTo>
                    <a:pt x="11193" y="14259"/>
                  </a:lnTo>
                  <a:lnTo>
                    <a:pt x="10901" y="14235"/>
                  </a:lnTo>
                  <a:lnTo>
                    <a:pt x="10658" y="14210"/>
                  </a:lnTo>
                  <a:lnTo>
                    <a:pt x="10512" y="14210"/>
                  </a:lnTo>
                  <a:lnTo>
                    <a:pt x="10390" y="14235"/>
                  </a:lnTo>
                  <a:lnTo>
                    <a:pt x="10366" y="14235"/>
                  </a:lnTo>
                  <a:lnTo>
                    <a:pt x="10366" y="14283"/>
                  </a:lnTo>
                  <a:lnTo>
                    <a:pt x="10366" y="14332"/>
                  </a:lnTo>
                  <a:lnTo>
                    <a:pt x="10415" y="14381"/>
                  </a:lnTo>
                  <a:lnTo>
                    <a:pt x="10488" y="14478"/>
                  </a:lnTo>
                  <a:lnTo>
                    <a:pt x="10634" y="14551"/>
                  </a:lnTo>
                  <a:lnTo>
                    <a:pt x="10731" y="14575"/>
                  </a:lnTo>
                  <a:lnTo>
                    <a:pt x="10901" y="14624"/>
                  </a:lnTo>
                  <a:lnTo>
                    <a:pt x="10512" y="14746"/>
                  </a:lnTo>
                  <a:lnTo>
                    <a:pt x="10317" y="14673"/>
                  </a:lnTo>
                  <a:lnTo>
                    <a:pt x="10123" y="14624"/>
                  </a:lnTo>
                  <a:lnTo>
                    <a:pt x="9904" y="14600"/>
                  </a:lnTo>
                  <a:lnTo>
                    <a:pt x="9806" y="14600"/>
                  </a:lnTo>
                  <a:lnTo>
                    <a:pt x="9709" y="14648"/>
                  </a:lnTo>
                  <a:lnTo>
                    <a:pt x="9685" y="14673"/>
                  </a:lnTo>
                  <a:lnTo>
                    <a:pt x="9685" y="14721"/>
                  </a:lnTo>
                  <a:lnTo>
                    <a:pt x="9733" y="14794"/>
                  </a:lnTo>
                  <a:lnTo>
                    <a:pt x="9806" y="14843"/>
                  </a:lnTo>
                  <a:lnTo>
                    <a:pt x="9952" y="14916"/>
                  </a:lnTo>
                  <a:lnTo>
                    <a:pt x="9636" y="14989"/>
                  </a:lnTo>
                  <a:lnTo>
                    <a:pt x="9587" y="14940"/>
                  </a:lnTo>
                  <a:lnTo>
                    <a:pt x="9539" y="14916"/>
                  </a:lnTo>
                  <a:lnTo>
                    <a:pt x="9441" y="14867"/>
                  </a:lnTo>
                  <a:lnTo>
                    <a:pt x="9247" y="14843"/>
                  </a:lnTo>
                  <a:lnTo>
                    <a:pt x="9149" y="14843"/>
                  </a:lnTo>
                  <a:lnTo>
                    <a:pt x="9052" y="14867"/>
                  </a:lnTo>
                  <a:lnTo>
                    <a:pt x="9028" y="14916"/>
                  </a:lnTo>
                  <a:lnTo>
                    <a:pt x="8979" y="14965"/>
                  </a:lnTo>
                  <a:lnTo>
                    <a:pt x="8979" y="15013"/>
                  </a:lnTo>
                  <a:lnTo>
                    <a:pt x="9003" y="15062"/>
                  </a:lnTo>
                  <a:lnTo>
                    <a:pt x="9028" y="15086"/>
                  </a:lnTo>
                  <a:lnTo>
                    <a:pt x="8663" y="15135"/>
                  </a:lnTo>
                  <a:lnTo>
                    <a:pt x="8298" y="15159"/>
                  </a:lnTo>
                  <a:lnTo>
                    <a:pt x="7227" y="15159"/>
                  </a:lnTo>
                  <a:lnTo>
                    <a:pt x="6862" y="15111"/>
                  </a:lnTo>
                  <a:lnTo>
                    <a:pt x="6521" y="15062"/>
                  </a:lnTo>
                  <a:lnTo>
                    <a:pt x="6156" y="14989"/>
                  </a:lnTo>
                  <a:lnTo>
                    <a:pt x="5816" y="14916"/>
                  </a:lnTo>
                  <a:lnTo>
                    <a:pt x="5475" y="14819"/>
                  </a:lnTo>
                  <a:lnTo>
                    <a:pt x="5134" y="14697"/>
                  </a:lnTo>
                  <a:lnTo>
                    <a:pt x="4818" y="14575"/>
                  </a:lnTo>
                  <a:lnTo>
                    <a:pt x="4477" y="14405"/>
                  </a:lnTo>
                  <a:lnTo>
                    <a:pt x="4161" y="14259"/>
                  </a:lnTo>
                  <a:lnTo>
                    <a:pt x="3869" y="14064"/>
                  </a:lnTo>
                  <a:lnTo>
                    <a:pt x="3553" y="13870"/>
                  </a:lnTo>
                  <a:lnTo>
                    <a:pt x="3285" y="13675"/>
                  </a:lnTo>
                  <a:lnTo>
                    <a:pt x="3042" y="13456"/>
                  </a:lnTo>
                  <a:lnTo>
                    <a:pt x="2799" y="13237"/>
                  </a:lnTo>
                  <a:lnTo>
                    <a:pt x="2555" y="12994"/>
                  </a:lnTo>
                  <a:lnTo>
                    <a:pt x="2336" y="12775"/>
                  </a:lnTo>
                  <a:lnTo>
                    <a:pt x="2117" y="12507"/>
                  </a:lnTo>
                  <a:lnTo>
                    <a:pt x="1923" y="12239"/>
                  </a:lnTo>
                  <a:lnTo>
                    <a:pt x="1728" y="11972"/>
                  </a:lnTo>
                  <a:lnTo>
                    <a:pt x="1558" y="11704"/>
                  </a:lnTo>
                  <a:lnTo>
                    <a:pt x="1412" y="11412"/>
                  </a:lnTo>
                  <a:lnTo>
                    <a:pt x="1266" y="11120"/>
                  </a:lnTo>
                  <a:lnTo>
                    <a:pt x="1144" y="10828"/>
                  </a:lnTo>
                  <a:lnTo>
                    <a:pt x="1047" y="10512"/>
                  </a:lnTo>
                  <a:lnTo>
                    <a:pt x="949" y="10195"/>
                  </a:lnTo>
                  <a:lnTo>
                    <a:pt x="901" y="9879"/>
                  </a:lnTo>
                  <a:lnTo>
                    <a:pt x="828" y="9538"/>
                  </a:lnTo>
                  <a:lnTo>
                    <a:pt x="779" y="9003"/>
                  </a:lnTo>
                  <a:lnTo>
                    <a:pt x="755" y="8468"/>
                  </a:lnTo>
                  <a:lnTo>
                    <a:pt x="755" y="7933"/>
                  </a:lnTo>
                  <a:lnTo>
                    <a:pt x="803" y="7397"/>
                  </a:lnTo>
                  <a:lnTo>
                    <a:pt x="852" y="6862"/>
                  </a:lnTo>
                  <a:lnTo>
                    <a:pt x="974" y="6351"/>
                  </a:lnTo>
                  <a:lnTo>
                    <a:pt x="1095" y="5840"/>
                  </a:lnTo>
                  <a:lnTo>
                    <a:pt x="1290" y="5353"/>
                  </a:lnTo>
                  <a:lnTo>
                    <a:pt x="1412" y="5061"/>
                  </a:lnTo>
                  <a:lnTo>
                    <a:pt x="1582" y="4745"/>
                  </a:lnTo>
                  <a:lnTo>
                    <a:pt x="1777" y="4404"/>
                  </a:lnTo>
                  <a:lnTo>
                    <a:pt x="2020" y="4064"/>
                  </a:lnTo>
                  <a:lnTo>
                    <a:pt x="2288" y="3699"/>
                  </a:lnTo>
                  <a:lnTo>
                    <a:pt x="2580" y="3334"/>
                  </a:lnTo>
                  <a:lnTo>
                    <a:pt x="2920" y="2944"/>
                  </a:lnTo>
                  <a:lnTo>
                    <a:pt x="3285" y="2604"/>
                  </a:lnTo>
                  <a:lnTo>
                    <a:pt x="3674" y="2263"/>
                  </a:lnTo>
                  <a:lnTo>
                    <a:pt x="4088" y="1922"/>
                  </a:lnTo>
                  <a:lnTo>
                    <a:pt x="4550" y="1630"/>
                  </a:lnTo>
                  <a:lnTo>
                    <a:pt x="5013" y="1363"/>
                  </a:lnTo>
                  <a:lnTo>
                    <a:pt x="5524" y="1144"/>
                  </a:lnTo>
                  <a:lnTo>
                    <a:pt x="6059" y="974"/>
                  </a:lnTo>
                  <a:lnTo>
                    <a:pt x="6327" y="925"/>
                  </a:lnTo>
                  <a:lnTo>
                    <a:pt x="6594" y="876"/>
                  </a:lnTo>
                  <a:lnTo>
                    <a:pt x="6886" y="828"/>
                  </a:lnTo>
                  <a:lnTo>
                    <a:pt x="7178" y="803"/>
                  </a:lnTo>
                  <a:lnTo>
                    <a:pt x="7543" y="779"/>
                  </a:lnTo>
                  <a:lnTo>
                    <a:pt x="7933" y="730"/>
                  </a:lnTo>
                  <a:lnTo>
                    <a:pt x="8322" y="682"/>
                  </a:lnTo>
                  <a:close/>
                  <a:moveTo>
                    <a:pt x="8152" y="0"/>
                  </a:moveTo>
                  <a:lnTo>
                    <a:pt x="7762" y="25"/>
                  </a:lnTo>
                  <a:lnTo>
                    <a:pt x="7397" y="73"/>
                  </a:lnTo>
                  <a:lnTo>
                    <a:pt x="7081" y="49"/>
                  </a:lnTo>
                  <a:lnTo>
                    <a:pt x="6789" y="49"/>
                  </a:lnTo>
                  <a:lnTo>
                    <a:pt x="6473" y="73"/>
                  </a:lnTo>
                  <a:lnTo>
                    <a:pt x="6181" y="146"/>
                  </a:lnTo>
                  <a:lnTo>
                    <a:pt x="5864" y="219"/>
                  </a:lnTo>
                  <a:lnTo>
                    <a:pt x="5548" y="317"/>
                  </a:lnTo>
                  <a:lnTo>
                    <a:pt x="5232" y="438"/>
                  </a:lnTo>
                  <a:lnTo>
                    <a:pt x="4940" y="560"/>
                  </a:lnTo>
                  <a:lnTo>
                    <a:pt x="4331" y="876"/>
                  </a:lnTo>
                  <a:lnTo>
                    <a:pt x="3772" y="1217"/>
                  </a:lnTo>
                  <a:lnTo>
                    <a:pt x="3236" y="1606"/>
                  </a:lnTo>
                  <a:lnTo>
                    <a:pt x="2774" y="1995"/>
                  </a:lnTo>
                  <a:lnTo>
                    <a:pt x="2507" y="2239"/>
                  </a:lnTo>
                  <a:lnTo>
                    <a:pt x="2263" y="2482"/>
                  </a:lnTo>
                  <a:lnTo>
                    <a:pt x="2044" y="2725"/>
                  </a:lnTo>
                  <a:lnTo>
                    <a:pt x="1825" y="2993"/>
                  </a:lnTo>
                  <a:lnTo>
                    <a:pt x="1655" y="3261"/>
                  </a:lnTo>
                  <a:lnTo>
                    <a:pt x="1460" y="3528"/>
                  </a:lnTo>
                  <a:lnTo>
                    <a:pt x="1144" y="4088"/>
                  </a:lnTo>
                  <a:lnTo>
                    <a:pt x="876" y="4696"/>
                  </a:lnTo>
                  <a:lnTo>
                    <a:pt x="633" y="5305"/>
                  </a:lnTo>
                  <a:lnTo>
                    <a:pt x="414" y="5962"/>
                  </a:lnTo>
                  <a:lnTo>
                    <a:pt x="219" y="6643"/>
                  </a:lnTo>
                  <a:lnTo>
                    <a:pt x="146" y="7008"/>
                  </a:lnTo>
                  <a:lnTo>
                    <a:pt x="73" y="7373"/>
                  </a:lnTo>
                  <a:lnTo>
                    <a:pt x="25" y="7738"/>
                  </a:lnTo>
                  <a:lnTo>
                    <a:pt x="25" y="8103"/>
                  </a:lnTo>
                  <a:lnTo>
                    <a:pt x="0" y="8468"/>
                  </a:lnTo>
                  <a:lnTo>
                    <a:pt x="25" y="8809"/>
                  </a:lnTo>
                  <a:lnTo>
                    <a:pt x="73" y="9174"/>
                  </a:lnTo>
                  <a:lnTo>
                    <a:pt x="122" y="9514"/>
                  </a:lnTo>
                  <a:lnTo>
                    <a:pt x="195" y="9879"/>
                  </a:lnTo>
                  <a:lnTo>
                    <a:pt x="292" y="10220"/>
                  </a:lnTo>
                  <a:lnTo>
                    <a:pt x="390" y="10560"/>
                  </a:lnTo>
                  <a:lnTo>
                    <a:pt x="511" y="10901"/>
                  </a:lnTo>
                  <a:lnTo>
                    <a:pt x="657" y="11242"/>
                  </a:lnTo>
                  <a:lnTo>
                    <a:pt x="828" y="11582"/>
                  </a:lnTo>
                  <a:lnTo>
                    <a:pt x="1168" y="12264"/>
                  </a:lnTo>
                  <a:lnTo>
                    <a:pt x="1412" y="12629"/>
                  </a:lnTo>
                  <a:lnTo>
                    <a:pt x="1655" y="12994"/>
                  </a:lnTo>
                  <a:lnTo>
                    <a:pt x="1898" y="13334"/>
                  </a:lnTo>
                  <a:lnTo>
                    <a:pt x="2166" y="13651"/>
                  </a:lnTo>
                  <a:lnTo>
                    <a:pt x="2458" y="13943"/>
                  </a:lnTo>
                  <a:lnTo>
                    <a:pt x="2750" y="14235"/>
                  </a:lnTo>
                  <a:lnTo>
                    <a:pt x="3066" y="14502"/>
                  </a:lnTo>
                  <a:lnTo>
                    <a:pt x="3382" y="14746"/>
                  </a:lnTo>
                  <a:lnTo>
                    <a:pt x="3723" y="14965"/>
                  </a:lnTo>
                  <a:lnTo>
                    <a:pt x="4064" y="15159"/>
                  </a:lnTo>
                  <a:lnTo>
                    <a:pt x="4429" y="15354"/>
                  </a:lnTo>
                  <a:lnTo>
                    <a:pt x="4818" y="15500"/>
                  </a:lnTo>
                  <a:lnTo>
                    <a:pt x="5207" y="15622"/>
                  </a:lnTo>
                  <a:lnTo>
                    <a:pt x="5597" y="15743"/>
                  </a:lnTo>
                  <a:lnTo>
                    <a:pt x="6010" y="15816"/>
                  </a:lnTo>
                  <a:lnTo>
                    <a:pt x="6448" y="15889"/>
                  </a:lnTo>
                  <a:lnTo>
                    <a:pt x="6862" y="15914"/>
                  </a:lnTo>
                  <a:lnTo>
                    <a:pt x="7300" y="15938"/>
                  </a:lnTo>
                  <a:lnTo>
                    <a:pt x="7738" y="15938"/>
                  </a:lnTo>
                  <a:lnTo>
                    <a:pt x="8176" y="15914"/>
                  </a:lnTo>
                  <a:lnTo>
                    <a:pt x="8590" y="15889"/>
                  </a:lnTo>
                  <a:lnTo>
                    <a:pt x="9028" y="15841"/>
                  </a:lnTo>
                  <a:lnTo>
                    <a:pt x="9441" y="15768"/>
                  </a:lnTo>
                  <a:lnTo>
                    <a:pt x="9855" y="15670"/>
                  </a:lnTo>
                  <a:lnTo>
                    <a:pt x="10269" y="15573"/>
                  </a:lnTo>
                  <a:lnTo>
                    <a:pt x="10682" y="15451"/>
                  </a:lnTo>
                  <a:lnTo>
                    <a:pt x="11071" y="15305"/>
                  </a:lnTo>
                  <a:lnTo>
                    <a:pt x="11461" y="15135"/>
                  </a:lnTo>
                  <a:lnTo>
                    <a:pt x="11850" y="14940"/>
                  </a:lnTo>
                  <a:lnTo>
                    <a:pt x="12215" y="14721"/>
                  </a:lnTo>
                  <a:lnTo>
                    <a:pt x="12580" y="14478"/>
                  </a:lnTo>
                  <a:lnTo>
                    <a:pt x="12945" y="14235"/>
                  </a:lnTo>
                  <a:lnTo>
                    <a:pt x="13286" y="13943"/>
                  </a:lnTo>
                  <a:lnTo>
                    <a:pt x="13602" y="13651"/>
                  </a:lnTo>
                  <a:lnTo>
                    <a:pt x="13918" y="13334"/>
                  </a:lnTo>
                  <a:lnTo>
                    <a:pt x="14186" y="13018"/>
                  </a:lnTo>
                  <a:lnTo>
                    <a:pt x="14454" y="12702"/>
                  </a:lnTo>
                  <a:lnTo>
                    <a:pt x="14697" y="12361"/>
                  </a:lnTo>
                  <a:lnTo>
                    <a:pt x="14916" y="11996"/>
                  </a:lnTo>
                  <a:lnTo>
                    <a:pt x="15111" y="11631"/>
                  </a:lnTo>
                  <a:lnTo>
                    <a:pt x="15135" y="11631"/>
                  </a:lnTo>
                  <a:lnTo>
                    <a:pt x="15159" y="11582"/>
                  </a:lnTo>
                  <a:lnTo>
                    <a:pt x="15159" y="11534"/>
                  </a:lnTo>
                  <a:lnTo>
                    <a:pt x="15354" y="11096"/>
                  </a:lnTo>
                  <a:lnTo>
                    <a:pt x="15524" y="10658"/>
                  </a:lnTo>
                  <a:lnTo>
                    <a:pt x="15646" y="10195"/>
                  </a:lnTo>
                  <a:lnTo>
                    <a:pt x="15743" y="9733"/>
                  </a:lnTo>
                  <a:lnTo>
                    <a:pt x="15768" y="9709"/>
                  </a:lnTo>
                  <a:lnTo>
                    <a:pt x="15792" y="9684"/>
                  </a:lnTo>
                  <a:lnTo>
                    <a:pt x="15792" y="9636"/>
                  </a:lnTo>
                  <a:lnTo>
                    <a:pt x="15792" y="9611"/>
                  </a:lnTo>
                  <a:lnTo>
                    <a:pt x="15768" y="9563"/>
                  </a:lnTo>
                  <a:lnTo>
                    <a:pt x="15816" y="9174"/>
                  </a:lnTo>
                  <a:lnTo>
                    <a:pt x="15841" y="8760"/>
                  </a:lnTo>
                  <a:lnTo>
                    <a:pt x="15841" y="8371"/>
                  </a:lnTo>
                  <a:lnTo>
                    <a:pt x="15841" y="7957"/>
                  </a:lnTo>
                  <a:lnTo>
                    <a:pt x="15743" y="7105"/>
                  </a:lnTo>
                  <a:lnTo>
                    <a:pt x="15695" y="6667"/>
                  </a:lnTo>
                  <a:lnTo>
                    <a:pt x="15622" y="6254"/>
                  </a:lnTo>
                  <a:lnTo>
                    <a:pt x="15524" y="5840"/>
                  </a:lnTo>
                  <a:lnTo>
                    <a:pt x="15427" y="5426"/>
                  </a:lnTo>
                  <a:lnTo>
                    <a:pt x="15305" y="5013"/>
                  </a:lnTo>
                  <a:lnTo>
                    <a:pt x="15159" y="4623"/>
                  </a:lnTo>
                  <a:lnTo>
                    <a:pt x="15013" y="4234"/>
                  </a:lnTo>
                  <a:lnTo>
                    <a:pt x="14819" y="3845"/>
                  </a:lnTo>
                  <a:lnTo>
                    <a:pt x="14624" y="3480"/>
                  </a:lnTo>
                  <a:lnTo>
                    <a:pt x="14405" y="3115"/>
                  </a:lnTo>
                  <a:lnTo>
                    <a:pt x="14162" y="2774"/>
                  </a:lnTo>
                  <a:lnTo>
                    <a:pt x="13894" y="2458"/>
                  </a:lnTo>
                  <a:lnTo>
                    <a:pt x="13602" y="2141"/>
                  </a:lnTo>
                  <a:lnTo>
                    <a:pt x="13286" y="1849"/>
                  </a:lnTo>
                  <a:lnTo>
                    <a:pt x="12994" y="1582"/>
                  </a:lnTo>
                  <a:lnTo>
                    <a:pt x="12653" y="1363"/>
                  </a:lnTo>
                  <a:lnTo>
                    <a:pt x="12312" y="1144"/>
                  </a:lnTo>
                  <a:lnTo>
                    <a:pt x="11972" y="949"/>
                  </a:lnTo>
                  <a:lnTo>
                    <a:pt x="11607" y="779"/>
                  </a:lnTo>
                  <a:lnTo>
                    <a:pt x="11242" y="609"/>
                  </a:lnTo>
                  <a:lnTo>
                    <a:pt x="10853" y="487"/>
                  </a:lnTo>
                  <a:lnTo>
                    <a:pt x="10488" y="365"/>
                  </a:lnTo>
                  <a:lnTo>
                    <a:pt x="10123" y="268"/>
                  </a:lnTo>
                  <a:lnTo>
                    <a:pt x="9733" y="171"/>
                  </a:lnTo>
                  <a:lnTo>
                    <a:pt x="9344" y="98"/>
                  </a:lnTo>
                  <a:lnTo>
                    <a:pt x="8955" y="49"/>
                  </a:lnTo>
                  <a:lnTo>
                    <a:pt x="8541" y="25"/>
                  </a:lnTo>
                  <a:lnTo>
                    <a:pt x="8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480376" y="6165304"/>
            <a:ext cx="2133600" cy="365125"/>
          </a:xfrm>
        </p:spPr>
        <p:txBody>
          <a:bodyPr/>
          <a:lstStyle/>
          <a:p>
            <a:fld id="{1CF69E6C-8983-4AE3-B71B-04C4B19E4B3C}" type="slidenum">
              <a:rPr lang="zh-TW" altLang="en-US" smtClean="0">
                <a:latin typeface="+mn-lt"/>
                <a:ea typeface="標楷體" panose="03000509000000000000" pitchFamily="65" charset="-120"/>
              </a:rPr>
              <a:pPr/>
              <a:t>16</a:t>
            </a:fld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grpSp>
        <p:nvGrpSpPr>
          <p:cNvPr id="19" name="群組 212"/>
          <p:cNvGrpSpPr/>
          <p:nvPr/>
        </p:nvGrpSpPr>
        <p:grpSpPr>
          <a:xfrm>
            <a:off x="4223792" y="2564904"/>
            <a:ext cx="6552408" cy="1223818"/>
            <a:chOff x="4223792" y="2567406"/>
            <a:chExt cx="6552408" cy="1223818"/>
          </a:xfrm>
        </p:grpSpPr>
        <p:pic>
          <p:nvPicPr>
            <p:cNvPr id="151" name="Picture 2" descr="D:\UserData\Work\Project\2020知識圖譜與DataMart\Ref\DB1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223792" y="2840047"/>
              <a:ext cx="777686" cy="777688"/>
            </a:xfrm>
            <a:prstGeom prst="rect">
              <a:avLst/>
            </a:prstGeom>
            <a:noFill/>
          </p:spPr>
        </p:pic>
        <p:sp>
          <p:nvSpPr>
            <p:cNvPr id="165" name="向右箭號 164"/>
            <p:cNvSpPr/>
            <p:nvPr/>
          </p:nvSpPr>
          <p:spPr>
            <a:xfrm>
              <a:off x="5523220" y="3110376"/>
              <a:ext cx="284748" cy="32011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5795975" y="3123140"/>
              <a:ext cx="864095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TW" sz="15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20" name="群組 26"/>
            <p:cNvGrpSpPr/>
            <p:nvPr/>
          </p:nvGrpSpPr>
          <p:grpSpPr>
            <a:xfrm>
              <a:off x="8273012" y="3110374"/>
              <a:ext cx="864095" cy="444809"/>
              <a:chOff x="2155627" y="3025064"/>
              <a:chExt cx="720080" cy="370674"/>
            </a:xfrm>
          </p:grpSpPr>
          <p:sp>
            <p:nvSpPr>
              <p:cNvPr id="161" name="向右箭號 160"/>
              <p:cNvSpPr/>
              <p:nvPr/>
            </p:nvSpPr>
            <p:spPr>
              <a:xfrm>
                <a:off x="2381677" y="3025064"/>
                <a:ext cx="237290" cy="266766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2155627" y="3035698"/>
                <a:ext cx="720080" cy="360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zh-TW" sz="1500" b="1" dirty="0" smtClean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0" name="圖片 159" descr="html2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2384" y="2567406"/>
              <a:ext cx="1223816" cy="1223818"/>
            </a:xfrm>
            <a:prstGeom prst="rect">
              <a:avLst/>
            </a:prstGeom>
          </p:spPr>
        </p:pic>
      </p:grpSp>
      <p:pic>
        <p:nvPicPr>
          <p:cNvPr id="61" name="圖片 60" descr="excel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47928" y="5445224"/>
            <a:ext cx="648072" cy="648074"/>
          </a:xfrm>
          <a:prstGeom prst="rect">
            <a:avLst/>
          </a:prstGeom>
        </p:spPr>
      </p:pic>
      <p:pic>
        <p:nvPicPr>
          <p:cNvPr id="64" name="圖片 63" descr="mysql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52184" y="2276872"/>
            <a:ext cx="1012826" cy="1012827"/>
          </a:xfrm>
          <a:prstGeom prst="rect">
            <a:avLst/>
          </a:prstGeom>
        </p:spPr>
      </p:pic>
      <p:pic>
        <p:nvPicPr>
          <p:cNvPr id="63" name="Picture 2" descr="C:\Users\yusheng.tsai\Downloads\microsoft-access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63752" y="5589240"/>
            <a:ext cx="706988" cy="706988"/>
          </a:xfrm>
          <a:prstGeom prst="rect">
            <a:avLst/>
          </a:prstGeom>
          <a:noFill/>
        </p:spPr>
      </p:pic>
      <p:sp>
        <p:nvSpPr>
          <p:cNvPr id="67" name="爆炸 1 66"/>
          <p:cNvSpPr/>
          <p:nvPr/>
        </p:nvSpPr>
        <p:spPr>
          <a:xfrm>
            <a:off x="6869800" y="2151144"/>
            <a:ext cx="720080" cy="576064"/>
          </a:xfrm>
          <a:prstGeom prst="irregularSeal1">
            <a:avLst/>
          </a:prstGeom>
          <a:solidFill>
            <a:srgbClr val="FF717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xmlns="" id="{02FE5FEC-88EF-459F-8FD5-8CA3E37A968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677"/>
          <a:stretch>
            <a:fillRect/>
          </a:stretch>
        </p:blipFill>
        <p:spPr>
          <a:xfrm>
            <a:off x="6528048" y="2564904"/>
            <a:ext cx="1404000" cy="706533"/>
          </a:xfrm>
          <a:prstGeom prst="rect">
            <a:avLst/>
          </a:prstGeom>
        </p:spPr>
      </p:pic>
      <p:pic>
        <p:nvPicPr>
          <p:cNvPr id="60" name="圖片 59" descr="mysql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36160" y="2996952"/>
            <a:ext cx="1012826" cy="1012827"/>
          </a:xfrm>
          <a:prstGeom prst="rect">
            <a:avLst/>
          </a:prstGeom>
        </p:spPr>
      </p:pic>
      <p:pic>
        <p:nvPicPr>
          <p:cNvPr id="21" name="Picture 2" descr="C:\Users\yusheng.tsai\Downloads\clock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048328" y="0"/>
            <a:ext cx="728117" cy="728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032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5" name="矩形 4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9E6C-8983-4AE3-B71B-04C4B19E4B3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87488" y="413646"/>
            <a:ext cx="9690761" cy="64633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TW" altLang="en-US" sz="3600" b="1" dirty="0" smtClean="0">
                <a:ea typeface="標楷體" panose="03000509000000000000" pitchFamily="65" charset="-120"/>
              </a:rPr>
              <a:t>資料治理 </a:t>
            </a:r>
            <a:r>
              <a:rPr lang="en-US" altLang="zh-TW" sz="3600" b="1" dirty="0" smtClean="0">
                <a:ea typeface="標楷體" panose="03000509000000000000" pitchFamily="65" charset="-120"/>
              </a:rPr>
              <a:t>- </a:t>
            </a:r>
            <a:r>
              <a:rPr lang="zh-TW" altLang="en-US" sz="3600" b="1" dirty="0" smtClean="0">
                <a:ea typeface="標楷體" panose="03000509000000000000" pitchFamily="65" charset="-120"/>
              </a:rPr>
              <a:t>建構</a:t>
            </a:r>
            <a:r>
              <a:rPr lang="zh-TW" altLang="en-US" sz="3600" b="1" dirty="0">
                <a:solidFill>
                  <a:schemeClr val="bg2"/>
                </a:solidFill>
                <a:ea typeface="標楷體" panose="03000509000000000000" pitchFamily="65" charset="-120"/>
                <a:cs typeface="Arial" pitchFamily="34" charset="0"/>
              </a:rPr>
              <a:t>目的導向</a:t>
            </a:r>
            <a:r>
              <a:rPr lang="zh-TW" altLang="en-US" sz="3600" b="1" dirty="0" smtClean="0">
                <a:ea typeface="標楷體" panose="03000509000000000000" pitchFamily="65" charset="-120"/>
              </a:rPr>
              <a:t>的</a:t>
            </a:r>
            <a:r>
              <a:rPr lang="zh-TW" altLang="en-US" sz="36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共享</a:t>
            </a:r>
            <a:r>
              <a:rPr lang="zh-TW" altLang="en-US" sz="3600" b="1" dirty="0" smtClean="0">
                <a:ea typeface="標楷體" panose="03000509000000000000" pitchFamily="65" charset="-120"/>
              </a:rPr>
              <a:t>數據庫</a:t>
            </a:r>
            <a:endParaRPr lang="zh-TW" altLang="en-US" sz="3600" b="1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494"/>
            <a:ext cx="528607" cy="702323"/>
          </a:xfrm>
          <a:prstGeom prst="rect">
            <a:avLst/>
          </a:prstGeom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68408" y="1556792"/>
            <a:ext cx="1521449" cy="461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Nedadbuet pil 79"/>
          <p:cNvSpPr/>
          <p:nvPr/>
        </p:nvSpPr>
        <p:spPr bwMode="auto">
          <a:xfrm rot="17475126">
            <a:off x="2918369" y="4078403"/>
            <a:ext cx="1213635" cy="964796"/>
          </a:xfrm>
          <a:prstGeom prst="curvedDownArrow">
            <a:avLst>
              <a:gd name="adj1" fmla="val 17923"/>
              <a:gd name="adj2" fmla="val 27598"/>
              <a:gd name="adj3" fmla="val 27674"/>
            </a:avLst>
          </a:prstGeom>
          <a:gradFill flip="none" rotWithShape="1">
            <a:gsLst>
              <a:gs pos="18000">
                <a:srgbClr val="0070C0"/>
              </a:gs>
              <a:gs pos="34000">
                <a:srgbClr val="13D6FD">
                  <a:alpha val="41961"/>
                </a:srgbClr>
              </a:gs>
              <a:gs pos="59000">
                <a:srgbClr val="0081BE">
                  <a:lumMod val="40000"/>
                  <a:lumOff val="60000"/>
                  <a:alpha val="0"/>
                </a:srgbClr>
              </a:gs>
              <a:gs pos="100000">
                <a:srgbClr val="E6E6E6">
                  <a:alpha val="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kern="0">
              <a:solidFill>
                <a:srgbClr val="FFFFFF"/>
              </a:solidFill>
              <a:latin typeface="Calibri" pitchFamily="-65" charset="0"/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1055440" y="1615244"/>
            <a:ext cx="1567512" cy="4766084"/>
            <a:chOff x="1415480" y="1615244"/>
            <a:chExt cx="1567512" cy="4766084"/>
          </a:xfrm>
        </p:grpSpPr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15480" y="1615244"/>
              <a:ext cx="1567512" cy="4766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矩形 40"/>
            <p:cNvSpPr/>
            <p:nvPr/>
          </p:nvSpPr>
          <p:spPr>
            <a:xfrm>
              <a:off x="1559496" y="4437112"/>
              <a:ext cx="1174236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itchFamily="65" charset="-120"/>
                  <a:ea typeface="標楷體" pitchFamily="65" charset="-120"/>
                  <a:cs typeface="Microsoft Himalaya" pitchFamily="2" charset="0"/>
                </a:rPr>
                <a:t>外部資訊</a:t>
              </a:r>
              <a:endPara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  <a:cs typeface="Microsoft Himalaya" pitchFamily="2" charset="0"/>
              </a:endParaRPr>
            </a:p>
            <a:p>
              <a:pPr algn="ctr"/>
              <a:r>
                <a:rPr lang="zh-TW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itchFamily="65" charset="-120"/>
                  <a:ea typeface="標楷體" pitchFamily="65" charset="-120"/>
                  <a:cs typeface="Microsoft Himalaya" pitchFamily="2" charset="0"/>
                </a:rPr>
                <a:t>客戶</a:t>
              </a:r>
              <a:r>
                <a:rPr lang="en-US" altLang="zh-TW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itchFamily="65" charset="-120"/>
                  <a:ea typeface="標楷體" pitchFamily="65" charset="-120"/>
                  <a:cs typeface="Microsoft Himalaya" pitchFamily="2" charset="0"/>
                </a:rPr>
                <a:t>/</a:t>
              </a:r>
              <a:r>
                <a:rPr lang="zh-TW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itchFamily="65" charset="-120"/>
                  <a:ea typeface="標楷體" pitchFamily="65" charset="-120"/>
                  <a:cs typeface="Microsoft Himalaya" pitchFamily="2" charset="0"/>
                </a:rPr>
                <a:t>供應商</a:t>
              </a:r>
              <a:endPara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  <a:cs typeface="Microsoft Himalaya" pitchFamily="2" charset="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4655840" y="1571416"/>
            <a:ext cx="2667144" cy="4809912"/>
            <a:chOff x="4655840" y="1571416"/>
            <a:chExt cx="2667144" cy="4809912"/>
          </a:xfrm>
        </p:grpSpPr>
        <p:grpSp>
          <p:nvGrpSpPr>
            <p:cNvPr id="9" name="群組 8"/>
            <p:cNvGrpSpPr/>
            <p:nvPr/>
          </p:nvGrpSpPr>
          <p:grpSpPr>
            <a:xfrm>
              <a:off x="4655840" y="1571416"/>
              <a:ext cx="2667144" cy="4809912"/>
              <a:chOff x="2005693" y="508908"/>
              <a:chExt cx="2324100" cy="4343400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005693" y="508908"/>
                <a:ext cx="23241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620924" y="622782"/>
                <a:ext cx="1015410" cy="2384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矩形 11"/>
              <p:cNvSpPr/>
              <p:nvPr/>
            </p:nvSpPr>
            <p:spPr>
              <a:xfrm>
                <a:off x="2398277" y="648587"/>
                <a:ext cx="1554480" cy="202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b="1" dirty="0" smtClean="0">
                    <a:solidFill>
                      <a:schemeClr val="tx1"/>
                    </a:solidFill>
                    <a:latin typeface="Microsoft YaHei" pitchFamily="34" charset="-122"/>
                    <a:ea typeface="Microsoft YaHei" pitchFamily="34" charset="-122"/>
                  </a:rPr>
                  <a:t>Data Node</a:t>
                </a:r>
                <a:endParaRPr lang="zh-TW" altLang="en-US" sz="1400" b="1" dirty="0">
                  <a:solidFill>
                    <a:schemeClr val="tx1"/>
                  </a:solidFill>
                  <a:latin typeface="Microsoft YaHei" pitchFamily="34" charset="-122"/>
                  <a:ea typeface="Microsoft YaHei" pitchFamily="34" charset="-122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5339539" y="3900602"/>
              <a:ext cx="1361661" cy="2484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dugi" pitchFamily="34" charset="0"/>
                  <a:ea typeface="Gadugi" pitchFamily="34" charset="0"/>
                </a:rPr>
                <a:t>Report Level</a:t>
              </a:r>
              <a:endPara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dugi" pitchFamily="34" charset="0"/>
                <a:ea typeface="Microsoft YaHei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58688" y="4707972"/>
              <a:ext cx="1174236" cy="3772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dugi" pitchFamily="34" charset="0"/>
                  <a:ea typeface="Gadugi" pitchFamily="34" charset="0"/>
                </a:rPr>
                <a:t>Operation</a:t>
              </a:r>
            </a:p>
            <a:p>
              <a:pPr algn="ctr"/>
              <a:r>
                <a:rPr lang="en-US" altLang="zh-TW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dugi" pitchFamily="34" charset="0"/>
                  <a:ea typeface="Gadugi" pitchFamily="34" charset="0"/>
                </a:rPr>
                <a:t>Level</a:t>
              </a:r>
              <a:endPara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dugi" pitchFamily="34" charset="0"/>
                <a:ea typeface="Microsoft YaHei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996349" y="4707972"/>
              <a:ext cx="1326635" cy="3772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dugi" pitchFamily="34" charset="0"/>
                  <a:ea typeface="Gadugi" pitchFamily="34" charset="0"/>
                </a:rPr>
                <a:t>Summary</a:t>
              </a:r>
            </a:p>
            <a:p>
              <a:pPr algn="ctr"/>
              <a:r>
                <a:rPr lang="en-US" altLang="zh-TW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dugi" pitchFamily="34" charset="0"/>
                  <a:ea typeface="Gadugi" pitchFamily="34" charset="0"/>
                </a:rPr>
                <a:t>Level</a:t>
              </a:r>
              <a:endPara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dugi" pitchFamily="34" charset="0"/>
                <a:ea typeface="Microsoft YaHei" pitchFamily="34" charset="-122"/>
              </a:endParaRPr>
            </a:p>
          </p:txBody>
        </p:sp>
        <p:sp>
          <p:nvSpPr>
            <p:cNvPr id="21" name="Nedadbuet pil 79"/>
            <p:cNvSpPr/>
            <p:nvPr/>
          </p:nvSpPr>
          <p:spPr bwMode="auto">
            <a:xfrm rot="14420951">
              <a:off x="5091115" y="3697083"/>
              <a:ext cx="828000" cy="648000"/>
            </a:xfrm>
            <a:prstGeom prst="curvedDownArrow">
              <a:avLst>
                <a:gd name="adj1" fmla="val 17923"/>
                <a:gd name="adj2" fmla="val 27598"/>
                <a:gd name="adj3" fmla="val 27674"/>
              </a:avLst>
            </a:prstGeom>
            <a:gradFill flip="none" rotWithShape="1">
              <a:gsLst>
                <a:gs pos="18000">
                  <a:srgbClr val="0070C0"/>
                </a:gs>
                <a:gs pos="34000">
                  <a:srgbClr val="13D6FD">
                    <a:alpha val="41961"/>
                  </a:srgbClr>
                </a:gs>
                <a:gs pos="59000">
                  <a:srgbClr val="0081BE">
                    <a:lumMod val="40000"/>
                    <a:lumOff val="60000"/>
                    <a:alpha val="0"/>
                  </a:srgbClr>
                </a:gs>
                <a:gs pos="100000">
                  <a:srgbClr val="E6E6E6"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kern="0">
                <a:solidFill>
                  <a:srgbClr val="FFFFFF"/>
                </a:solidFill>
                <a:latin typeface="Calibri" pitchFamily="-65" charset="0"/>
              </a:endParaRPr>
            </a:p>
          </p:txBody>
        </p:sp>
        <p:sp>
          <p:nvSpPr>
            <p:cNvPr id="23" name="Nedadbuet pil 79"/>
            <p:cNvSpPr/>
            <p:nvPr/>
          </p:nvSpPr>
          <p:spPr bwMode="auto">
            <a:xfrm rot="6617911" flipH="1">
              <a:off x="6025395" y="3725251"/>
              <a:ext cx="924125" cy="640417"/>
            </a:xfrm>
            <a:prstGeom prst="curvedDownArrow">
              <a:avLst>
                <a:gd name="adj1" fmla="val 17923"/>
                <a:gd name="adj2" fmla="val 27598"/>
                <a:gd name="adj3" fmla="val 27674"/>
              </a:avLst>
            </a:prstGeom>
            <a:gradFill flip="none" rotWithShape="1">
              <a:gsLst>
                <a:gs pos="18000">
                  <a:srgbClr val="0070C0"/>
                </a:gs>
                <a:gs pos="34000">
                  <a:srgbClr val="13D6FD">
                    <a:alpha val="41961"/>
                  </a:srgbClr>
                </a:gs>
                <a:gs pos="59000">
                  <a:srgbClr val="0081BE">
                    <a:lumMod val="40000"/>
                    <a:lumOff val="60000"/>
                    <a:alpha val="0"/>
                  </a:srgbClr>
                </a:gs>
                <a:gs pos="100000">
                  <a:srgbClr val="E6E6E6"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kern="0">
                <a:solidFill>
                  <a:srgbClr val="FFFFFF"/>
                </a:solidFill>
                <a:latin typeface="Calibri" pitchFamily="-65" charset="0"/>
              </a:endParaRPr>
            </a:p>
          </p:txBody>
        </p:sp>
      </p:grpSp>
      <p:sp>
        <p:nvSpPr>
          <p:cNvPr id="53" name="Nedadbuet pil 79"/>
          <p:cNvSpPr/>
          <p:nvPr/>
        </p:nvSpPr>
        <p:spPr bwMode="auto">
          <a:xfrm rot="17475126">
            <a:off x="7915979" y="4078403"/>
            <a:ext cx="1213635" cy="964796"/>
          </a:xfrm>
          <a:prstGeom prst="curvedDownArrow">
            <a:avLst>
              <a:gd name="adj1" fmla="val 17923"/>
              <a:gd name="adj2" fmla="val 27598"/>
              <a:gd name="adj3" fmla="val 27674"/>
            </a:avLst>
          </a:prstGeom>
          <a:gradFill flip="none" rotWithShape="1">
            <a:gsLst>
              <a:gs pos="18000">
                <a:srgbClr val="0070C0"/>
              </a:gs>
              <a:gs pos="34000">
                <a:srgbClr val="13D6FD">
                  <a:alpha val="41961"/>
                </a:srgbClr>
              </a:gs>
              <a:gs pos="59000">
                <a:srgbClr val="0081BE">
                  <a:lumMod val="40000"/>
                  <a:lumOff val="60000"/>
                  <a:alpha val="0"/>
                </a:srgbClr>
              </a:gs>
              <a:gs pos="100000">
                <a:srgbClr val="E6E6E6">
                  <a:alpha val="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kern="0">
              <a:solidFill>
                <a:srgbClr val="FFFFFF"/>
              </a:solidFill>
              <a:latin typeface="Calibri" pitchFamily="-65" charset="0"/>
            </a:endParaRPr>
          </a:p>
        </p:txBody>
      </p:sp>
      <p:grpSp>
        <p:nvGrpSpPr>
          <p:cNvPr id="65" name="群組 64"/>
          <p:cNvGrpSpPr/>
          <p:nvPr/>
        </p:nvGrpSpPr>
        <p:grpSpPr>
          <a:xfrm>
            <a:off x="4583832" y="5013176"/>
            <a:ext cx="4392488" cy="1703229"/>
            <a:chOff x="4583832" y="5013176"/>
            <a:chExt cx="4392488" cy="1703229"/>
          </a:xfrm>
        </p:grpSpPr>
        <p:grpSp>
          <p:nvGrpSpPr>
            <p:cNvPr id="56" name="群組 55"/>
            <p:cNvGrpSpPr/>
            <p:nvPr/>
          </p:nvGrpSpPr>
          <p:grpSpPr>
            <a:xfrm>
              <a:off x="4583832" y="5013176"/>
              <a:ext cx="4392488" cy="1703229"/>
              <a:chOff x="4583832" y="5013176"/>
              <a:chExt cx="4392488" cy="1703229"/>
            </a:xfrm>
          </p:grpSpPr>
          <p:sp>
            <p:nvSpPr>
              <p:cNvPr id="46" name="手繪多邊形 45"/>
              <p:cNvSpPr/>
              <p:nvPr/>
            </p:nvSpPr>
            <p:spPr>
              <a:xfrm>
                <a:off x="4583832" y="5013176"/>
                <a:ext cx="4392488" cy="1457290"/>
              </a:xfrm>
              <a:custGeom>
                <a:avLst/>
                <a:gdLst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500996 w 7159925"/>
                  <a:gd name="connsiteY6" fmla="*/ 923026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500996 w 7159925"/>
                  <a:gd name="connsiteY6" fmla="*/ 923026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73501 h 2412520"/>
                  <a:gd name="connsiteX1" fmla="*/ 897147 w 7159925"/>
                  <a:gd name="connsiteY1" fmla="*/ 1075425 h 2412520"/>
                  <a:gd name="connsiteX2" fmla="*/ 0 w 7159925"/>
                  <a:gd name="connsiteY2" fmla="*/ 2403893 h 2412520"/>
                  <a:gd name="connsiteX3" fmla="*/ 7159925 w 7159925"/>
                  <a:gd name="connsiteY3" fmla="*/ 2412520 h 2412520"/>
                  <a:gd name="connsiteX4" fmla="*/ 7082287 w 7159925"/>
                  <a:gd name="connsiteY4" fmla="*/ 66135 h 2412520"/>
                  <a:gd name="connsiteX5" fmla="*/ 2691442 w 7159925"/>
                  <a:gd name="connsiteY5" fmla="*/ 290422 h 2412520"/>
                  <a:gd name="connsiteX6" fmla="*/ 1311215 w 7159925"/>
                  <a:gd name="connsiteY6" fmla="*/ 937403 h 2412520"/>
                  <a:gd name="connsiteX7" fmla="*/ 241540 w 7159925"/>
                  <a:gd name="connsiteY7" fmla="*/ 773501 h 2412520"/>
                  <a:gd name="connsiteX0" fmla="*/ 241540 w 7159925"/>
                  <a:gd name="connsiteY0" fmla="*/ 773501 h 2412520"/>
                  <a:gd name="connsiteX1" fmla="*/ 897147 w 7159925"/>
                  <a:gd name="connsiteY1" fmla="*/ 1075425 h 2412520"/>
                  <a:gd name="connsiteX2" fmla="*/ 0 w 7159925"/>
                  <a:gd name="connsiteY2" fmla="*/ 2403893 h 2412520"/>
                  <a:gd name="connsiteX3" fmla="*/ 7159925 w 7159925"/>
                  <a:gd name="connsiteY3" fmla="*/ 2412520 h 2412520"/>
                  <a:gd name="connsiteX4" fmla="*/ 7082287 w 7159925"/>
                  <a:gd name="connsiteY4" fmla="*/ 66135 h 2412520"/>
                  <a:gd name="connsiteX5" fmla="*/ 2691442 w 7159925"/>
                  <a:gd name="connsiteY5" fmla="*/ 290422 h 2412520"/>
                  <a:gd name="connsiteX6" fmla="*/ 1311215 w 7159925"/>
                  <a:gd name="connsiteY6" fmla="*/ 937403 h 2412520"/>
                  <a:gd name="connsiteX7" fmla="*/ 241540 w 7159925"/>
                  <a:gd name="connsiteY7" fmla="*/ 773501 h 2412520"/>
                  <a:gd name="connsiteX0" fmla="*/ 241540 w 7159925"/>
                  <a:gd name="connsiteY0" fmla="*/ 773501 h 2412520"/>
                  <a:gd name="connsiteX1" fmla="*/ 897147 w 7159925"/>
                  <a:gd name="connsiteY1" fmla="*/ 1075425 h 2412520"/>
                  <a:gd name="connsiteX2" fmla="*/ 0 w 7159925"/>
                  <a:gd name="connsiteY2" fmla="*/ 2403893 h 2412520"/>
                  <a:gd name="connsiteX3" fmla="*/ 7159925 w 7159925"/>
                  <a:gd name="connsiteY3" fmla="*/ 2412520 h 2412520"/>
                  <a:gd name="connsiteX4" fmla="*/ 7082287 w 7159925"/>
                  <a:gd name="connsiteY4" fmla="*/ 66135 h 2412520"/>
                  <a:gd name="connsiteX5" fmla="*/ 2691442 w 7159925"/>
                  <a:gd name="connsiteY5" fmla="*/ 290422 h 2412520"/>
                  <a:gd name="connsiteX6" fmla="*/ 1311215 w 7159925"/>
                  <a:gd name="connsiteY6" fmla="*/ 937403 h 2412520"/>
                  <a:gd name="connsiteX7" fmla="*/ 241540 w 7159925"/>
                  <a:gd name="connsiteY7" fmla="*/ 773501 h 2412520"/>
                  <a:gd name="connsiteX0" fmla="*/ 241540 w 7159925"/>
                  <a:gd name="connsiteY0" fmla="*/ 773501 h 2412520"/>
                  <a:gd name="connsiteX1" fmla="*/ 897147 w 7159925"/>
                  <a:gd name="connsiteY1" fmla="*/ 1075425 h 2412520"/>
                  <a:gd name="connsiteX2" fmla="*/ 0 w 7159925"/>
                  <a:gd name="connsiteY2" fmla="*/ 2403893 h 2412520"/>
                  <a:gd name="connsiteX3" fmla="*/ 7159925 w 7159925"/>
                  <a:gd name="connsiteY3" fmla="*/ 2412520 h 2412520"/>
                  <a:gd name="connsiteX4" fmla="*/ 7082287 w 7159925"/>
                  <a:gd name="connsiteY4" fmla="*/ 66135 h 2412520"/>
                  <a:gd name="connsiteX5" fmla="*/ 2691442 w 7159925"/>
                  <a:gd name="connsiteY5" fmla="*/ 290422 h 2412520"/>
                  <a:gd name="connsiteX6" fmla="*/ 1311215 w 7159925"/>
                  <a:gd name="connsiteY6" fmla="*/ 937403 h 2412520"/>
                  <a:gd name="connsiteX7" fmla="*/ 241540 w 7159925"/>
                  <a:gd name="connsiteY7" fmla="*/ 773501 h 2412520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443917 w 7159925"/>
                  <a:gd name="connsiteY5" fmla="*/ 176662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4120192 w 7159925"/>
                  <a:gd name="connsiteY5" fmla="*/ 138562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1311215 w 7159925"/>
                  <a:gd name="connsiteY5" fmla="*/ 871268 h 2346385"/>
                  <a:gd name="connsiteX6" fmla="*/ 241540 w 7159925"/>
                  <a:gd name="connsiteY6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1901765 w 7159925"/>
                  <a:gd name="connsiteY5" fmla="*/ 1309418 h 2346385"/>
                  <a:gd name="connsiteX6" fmla="*/ 241540 w 7159925"/>
                  <a:gd name="connsiteY6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952875 w 7159925"/>
                  <a:gd name="connsiteY5" fmla="*/ 786082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486150 w 7159925"/>
                  <a:gd name="connsiteY5" fmla="*/ 176482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486150 w 7159925"/>
                  <a:gd name="connsiteY5" fmla="*/ 176482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486150 w 7159925"/>
                  <a:gd name="connsiteY5" fmla="*/ 176482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638550 w 7159925"/>
                  <a:gd name="connsiteY5" fmla="*/ 166957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638550 w 7159925"/>
                  <a:gd name="connsiteY5" fmla="*/ 166957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9675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1901765 w 7159925"/>
                  <a:gd name="connsiteY6" fmla="*/ 1569588 h 2606555"/>
                  <a:gd name="connsiteX7" fmla="*/ 241540 w 7159925"/>
                  <a:gd name="connsiteY7" fmla="*/ 967536 h 2606555"/>
                  <a:gd name="connsiteX0" fmla="*/ 241540 w 7159925"/>
                  <a:gd name="connsiteY0" fmla="*/ 9675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241540 w 7159925"/>
                  <a:gd name="connsiteY7" fmla="*/ 967536 h 2606555"/>
                  <a:gd name="connsiteX0" fmla="*/ 241540 w 7159925"/>
                  <a:gd name="connsiteY0" fmla="*/ 9675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241540 w 7159925"/>
                  <a:gd name="connsiteY7" fmla="*/ 967536 h 2606555"/>
                  <a:gd name="connsiteX0" fmla="*/ 241540 w 7159925"/>
                  <a:gd name="connsiteY0" fmla="*/ 9675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241540 w 7159925"/>
                  <a:gd name="connsiteY7" fmla="*/ 967536 h 2606555"/>
                  <a:gd name="connsiteX0" fmla="*/ 1813165 w 7159925"/>
                  <a:gd name="connsiteY0" fmla="*/ 10437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1813165 w 7159925"/>
                  <a:gd name="connsiteY7" fmla="*/ 1043736 h 2606555"/>
                  <a:gd name="connsiteX0" fmla="*/ 1813165 w 7159925"/>
                  <a:gd name="connsiteY0" fmla="*/ 10437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1813165 w 7159925"/>
                  <a:gd name="connsiteY7" fmla="*/ 1043736 h 2606555"/>
                  <a:gd name="connsiteX0" fmla="*/ 2704292 w 8051052"/>
                  <a:gd name="connsiteY0" fmla="*/ 1043736 h 2606555"/>
                  <a:gd name="connsiteX1" fmla="*/ 891127 w 8051052"/>
                  <a:gd name="connsiteY1" fmla="*/ 2597928 h 2606555"/>
                  <a:gd name="connsiteX2" fmla="*/ 8051052 w 8051052"/>
                  <a:gd name="connsiteY2" fmla="*/ 2606555 h 2606555"/>
                  <a:gd name="connsiteX3" fmla="*/ 7973414 w 8051052"/>
                  <a:gd name="connsiteY3" fmla="*/ 260170 h 2606555"/>
                  <a:gd name="connsiteX4" fmla="*/ 4529677 w 8051052"/>
                  <a:gd name="connsiteY4" fmla="*/ 427127 h 2606555"/>
                  <a:gd name="connsiteX5" fmla="*/ 3154842 w 8051052"/>
                  <a:gd name="connsiteY5" fmla="*/ 1607688 h 2606555"/>
                  <a:gd name="connsiteX6" fmla="*/ 2704292 w 8051052"/>
                  <a:gd name="connsiteY6" fmla="*/ 1043736 h 2606555"/>
                  <a:gd name="connsiteX0" fmla="*/ 3017598 w 8364358"/>
                  <a:gd name="connsiteY0" fmla="*/ 1043736 h 2676884"/>
                  <a:gd name="connsiteX1" fmla="*/ 1261583 w 8364358"/>
                  <a:gd name="connsiteY1" fmla="*/ 2417852 h 2676884"/>
                  <a:gd name="connsiteX2" fmla="*/ 1204433 w 8364358"/>
                  <a:gd name="connsiteY2" fmla="*/ 2597928 h 2676884"/>
                  <a:gd name="connsiteX3" fmla="*/ 8364358 w 8364358"/>
                  <a:gd name="connsiteY3" fmla="*/ 2606555 h 2676884"/>
                  <a:gd name="connsiteX4" fmla="*/ 8286720 w 8364358"/>
                  <a:gd name="connsiteY4" fmla="*/ 260170 h 2676884"/>
                  <a:gd name="connsiteX5" fmla="*/ 4842983 w 8364358"/>
                  <a:gd name="connsiteY5" fmla="*/ 427127 h 2676884"/>
                  <a:gd name="connsiteX6" fmla="*/ 3468148 w 8364358"/>
                  <a:gd name="connsiteY6" fmla="*/ 1607688 h 2676884"/>
                  <a:gd name="connsiteX7" fmla="*/ 3017598 w 8364358"/>
                  <a:gd name="connsiteY7" fmla="*/ 1043736 h 2676884"/>
                  <a:gd name="connsiteX0" fmla="*/ 1855458 w 7202218"/>
                  <a:gd name="connsiteY0" fmla="*/ 1043736 h 2675297"/>
                  <a:gd name="connsiteX1" fmla="*/ 99443 w 7202218"/>
                  <a:gd name="connsiteY1" fmla="*/ 2417852 h 2675297"/>
                  <a:gd name="connsiteX2" fmla="*/ 2452118 w 7202218"/>
                  <a:gd name="connsiteY2" fmla="*/ 2588403 h 2675297"/>
                  <a:gd name="connsiteX3" fmla="*/ 7202218 w 7202218"/>
                  <a:gd name="connsiteY3" fmla="*/ 2606555 h 2675297"/>
                  <a:gd name="connsiteX4" fmla="*/ 7124580 w 7202218"/>
                  <a:gd name="connsiteY4" fmla="*/ 260170 h 2675297"/>
                  <a:gd name="connsiteX5" fmla="*/ 3680843 w 7202218"/>
                  <a:gd name="connsiteY5" fmla="*/ 427127 h 2675297"/>
                  <a:gd name="connsiteX6" fmla="*/ 2306008 w 7202218"/>
                  <a:gd name="connsiteY6" fmla="*/ 1607688 h 2675297"/>
                  <a:gd name="connsiteX7" fmla="*/ 1855458 w 7202218"/>
                  <a:gd name="connsiteY7" fmla="*/ 1043736 h 2675297"/>
                  <a:gd name="connsiteX0" fmla="*/ 294467 w 5641227"/>
                  <a:gd name="connsiteY0" fmla="*/ 1043736 h 2606555"/>
                  <a:gd name="connsiteX1" fmla="*/ 891127 w 5641227"/>
                  <a:gd name="connsiteY1" fmla="*/ 2588403 h 2606555"/>
                  <a:gd name="connsiteX2" fmla="*/ 5641227 w 5641227"/>
                  <a:gd name="connsiteY2" fmla="*/ 2606555 h 2606555"/>
                  <a:gd name="connsiteX3" fmla="*/ 5563589 w 5641227"/>
                  <a:gd name="connsiteY3" fmla="*/ 260170 h 2606555"/>
                  <a:gd name="connsiteX4" fmla="*/ 2119852 w 5641227"/>
                  <a:gd name="connsiteY4" fmla="*/ 427127 h 2606555"/>
                  <a:gd name="connsiteX5" fmla="*/ 745017 w 5641227"/>
                  <a:gd name="connsiteY5" fmla="*/ 1607688 h 2606555"/>
                  <a:gd name="connsiteX6" fmla="*/ 294467 w 5641227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281861 h 2844680"/>
                  <a:gd name="connsiteX1" fmla="*/ 1248583 w 5998683"/>
                  <a:gd name="connsiteY1" fmla="*/ 2826528 h 2844680"/>
                  <a:gd name="connsiteX2" fmla="*/ 5998683 w 5998683"/>
                  <a:gd name="connsiteY2" fmla="*/ 2844680 h 2844680"/>
                  <a:gd name="connsiteX3" fmla="*/ 5921045 w 5998683"/>
                  <a:gd name="connsiteY3" fmla="*/ 498295 h 2844680"/>
                  <a:gd name="connsiteX4" fmla="*/ 2477308 w 5998683"/>
                  <a:gd name="connsiteY4" fmla="*/ 665252 h 2844680"/>
                  <a:gd name="connsiteX5" fmla="*/ 1102473 w 5998683"/>
                  <a:gd name="connsiteY5" fmla="*/ 1845813 h 2844680"/>
                  <a:gd name="connsiteX6" fmla="*/ 651923 w 5998683"/>
                  <a:gd name="connsiteY6" fmla="*/ 1281861 h 2844680"/>
                  <a:gd name="connsiteX0" fmla="*/ 661448 w 6008208"/>
                  <a:gd name="connsiteY0" fmla="*/ 1281861 h 2844680"/>
                  <a:gd name="connsiteX1" fmla="*/ 1258108 w 6008208"/>
                  <a:gd name="connsiteY1" fmla="*/ 2826528 h 2844680"/>
                  <a:gd name="connsiteX2" fmla="*/ 6008208 w 6008208"/>
                  <a:gd name="connsiteY2" fmla="*/ 2844680 h 2844680"/>
                  <a:gd name="connsiteX3" fmla="*/ 5930570 w 6008208"/>
                  <a:gd name="connsiteY3" fmla="*/ 498295 h 2844680"/>
                  <a:gd name="connsiteX4" fmla="*/ 2486833 w 6008208"/>
                  <a:gd name="connsiteY4" fmla="*/ 665252 h 2844680"/>
                  <a:gd name="connsiteX5" fmla="*/ 1111998 w 6008208"/>
                  <a:gd name="connsiteY5" fmla="*/ 1845813 h 2844680"/>
                  <a:gd name="connsiteX6" fmla="*/ 661448 w 6008208"/>
                  <a:gd name="connsiteY6" fmla="*/ 1281861 h 2844680"/>
                  <a:gd name="connsiteX0" fmla="*/ 661448 w 6008208"/>
                  <a:gd name="connsiteY0" fmla="*/ 1281861 h 2844680"/>
                  <a:gd name="connsiteX1" fmla="*/ 1258108 w 6008208"/>
                  <a:gd name="connsiteY1" fmla="*/ 2826528 h 2844680"/>
                  <a:gd name="connsiteX2" fmla="*/ 6008208 w 6008208"/>
                  <a:gd name="connsiteY2" fmla="*/ 2844680 h 2844680"/>
                  <a:gd name="connsiteX3" fmla="*/ 5930570 w 6008208"/>
                  <a:gd name="connsiteY3" fmla="*/ 498295 h 2844680"/>
                  <a:gd name="connsiteX4" fmla="*/ 2486833 w 6008208"/>
                  <a:gd name="connsiteY4" fmla="*/ 665252 h 2844680"/>
                  <a:gd name="connsiteX5" fmla="*/ 1111998 w 6008208"/>
                  <a:gd name="connsiteY5" fmla="*/ 1845813 h 2844680"/>
                  <a:gd name="connsiteX6" fmla="*/ 661448 w 6008208"/>
                  <a:gd name="connsiteY6" fmla="*/ 1281861 h 2844680"/>
                  <a:gd name="connsiteX0" fmla="*/ 661448 w 6008208"/>
                  <a:gd name="connsiteY0" fmla="*/ 1281861 h 2844680"/>
                  <a:gd name="connsiteX1" fmla="*/ 1258108 w 6008208"/>
                  <a:gd name="connsiteY1" fmla="*/ 2826528 h 2844680"/>
                  <a:gd name="connsiteX2" fmla="*/ 6008208 w 6008208"/>
                  <a:gd name="connsiteY2" fmla="*/ 2844680 h 2844680"/>
                  <a:gd name="connsiteX3" fmla="*/ 5930570 w 6008208"/>
                  <a:gd name="connsiteY3" fmla="*/ 498295 h 2844680"/>
                  <a:gd name="connsiteX4" fmla="*/ 2486833 w 6008208"/>
                  <a:gd name="connsiteY4" fmla="*/ 665252 h 2844680"/>
                  <a:gd name="connsiteX5" fmla="*/ 1111998 w 6008208"/>
                  <a:gd name="connsiteY5" fmla="*/ 1845813 h 2844680"/>
                  <a:gd name="connsiteX6" fmla="*/ 661448 w 6008208"/>
                  <a:gd name="connsiteY6" fmla="*/ 1281861 h 284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8208" h="2844680">
                    <a:moveTo>
                      <a:pt x="661448" y="1281861"/>
                    </a:moveTo>
                    <a:cubicBezTo>
                      <a:pt x="0" y="1359588"/>
                      <a:pt x="157431" y="2642258"/>
                      <a:pt x="1258108" y="2826528"/>
                    </a:cubicBezTo>
                    <a:lnTo>
                      <a:pt x="6008208" y="2844680"/>
                    </a:lnTo>
                    <a:lnTo>
                      <a:pt x="5930570" y="498295"/>
                    </a:lnTo>
                    <a:cubicBezTo>
                      <a:pt x="4782658" y="553947"/>
                      <a:pt x="3348995" y="0"/>
                      <a:pt x="2486833" y="665252"/>
                    </a:cubicBezTo>
                    <a:cubicBezTo>
                      <a:pt x="1787255" y="1223872"/>
                      <a:pt x="2354501" y="1734868"/>
                      <a:pt x="1111998" y="1845813"/>
                    </a:cubicBezTo>
                    <a:cubicBezTo>
                      <a:pt x="498265" y="1895954"/>
                      <a:pt x="320704" y="1484761"/>
                      <a:pt x="661448" y="12818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74902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b="1" i="1" dirty="0" smtClean="0">
                  <a:solidFill>
                    <a:schemeClr val="tx2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6166365" y="5269855"/>
                <a:ext cx="273794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TW" altLang="en-US" sz="2400" b="1" dirty="0" smtClean="0">
                    <a:solidFill>
                      <a:srgbClr val="FFFF00"/>
                    </a:solidFill>
                    <a:latin typeface="標楷體" pitchFamily="65" charset="-120"/>
                    <a:ea typeface="標楷體" pitchFamily="65" charset="-120"/>
                  </a:rPr>
                  <a:t>目的導向</a:t>
                </a:r>
                <a:endParaRPr lang="en-US" altLang="zh-TW" sz="2400" b="1" dirty="0" smtClean="0">
                  <a:solidFill>
                    <a:srgbClr val="FFFF00"/>
                  </a:solidFill>
                  <a:latin typeface="標楷體" pitchFamily="65" charset="-120"/>
                  <a:ea typeface="標楷體" pitchFamily="65" charset="-120"/>
                </a:endParaRPr>
              </a:p>
              <a:p>
                <a:pPr algn="just">
                  <a:buFont typeface="Arial" pitchFamily="34" charset="0"/>
                  <a:buChar char="•"/>
                </a:pPr>
                <a:r>
                  <a:rPr lang="zh-TW" altLang="en-US" sz="1600" b="1" dirty="0" smtClean="0">
                    <a:solidFill>
                      <a:schemeClr val="bg1"/>
                    </a:solidFill>
                    <a:latin typeface="標楷體" pitchFamily="65" charset="-120"/>
                    <a:ea typeface="標楷體" pitchFamily="65" charset="-120"/>
                  </a:rPr>
                  <a:t> 以終瑞需求歸納數據架構</a:t>
                </a:r>
                <a:endParaRPr lang="en-US" altLang="zh-TW" sz="1600" b="1" dirty="0" smtClean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endParaRPr>
              </a:p>
              <a:p>
                <a:pPr algn="just">
                  <a:buFont typeface="Arial" pitchFamily="34" charset="0"/>
                  <a:buChar char="•"/>
                </a:pPr>
                <a:r>
                  <a:rPr lang="zh-TW" altLang="en-US" sz="1600" b="1" dirty="0" smtClean="0">
                    <a:solidFill>
                      <a:schemeClr val="bg1"/>
                    </a:solidFill>
                    <a:latin typeface="標楷體" pitchFamily="65" charset="-120"/>
                    <a:ea typeface="標楷體" pitchFamily="65" charset="-120"/>
                  </a:rPr>
                  <a:t> 階層式資料結構，支持終端各式應用與目的</a:t>
                </a:r>
                <a:endParaRPr lang="en-US" altLang="zh-TW" sz="1600" b="1" dirty="0" smtClean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endParaRPr>
              </a:p>
              <a:p>
                <a:pPr algn="just"/>
                <a:endParaRPr lang="en-US" altLang="zh-TW" sz="1600" b="1" dirty="0" smtClean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endParaRPr>
              </a:p>
            </p:txBody>
          </p:sp>
        </p:grpSp>
        <p:sp>
          <p:nvSpPr>
            <p:cNvPr id="62" name="橢圓 61"/>
            <p:cNvSpPr/>
            <p:nvPr/>
          </p:nvSpPr>
          <p:spPr>
            <a:xfrm>
              <a:off x="5519936" y="6021288"/>
              <a:ext cx="360040" cy="360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2495600" y="2132856"/>
            <a:ext cx="4044001" cy="1944216"/>
            <a:chOff x="2711624" y="2132856"/>
            <a:chExt cx="3827358" cy="1944216"/>
          </a:xfrm>
        </p:grpSpPr>
        <p:grpSp>
          <p:nvGrpSpPr>
            <p:cNvPr id="57" name="群組 56"/>
            <p:cNvGrpSpPr/>
            <p:nvPr/>
          </p:nvGrpSpPr>
          <p:grpSpPr>
            <a:xfrm>
              <a:off x="2711624" y="2132856"/>
              <a:ext cx="3827358" cy="1944216"/>
              <a:chOff x="2711624" y="2132856"/>
              <a:chExt cx="3827358" cy="1944216"/>
            </a:xfrm>
          </p:grpSpPr>
          <p:sp>
            <p:nvSpPr>
              <p:cNvPr id="54" name="手繪多邊形 53"/>
              <p:cNvSpPr/>
              <p:nvPr/>
            </p:nvSpPr>
            <p:spPr>
              <a:xfrm rot="10800000">
                <a:off x="2711624" y="2132856"/>
                <a:ext cx="3744416" cy="1944216"/>
              </a:xfrm>
              <a:custGeom>
                <a:avLst/>
                <a:gdLst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500996 w 7159925"/>
                  <a:gd name="connsiteY6" fmla="*/ 923026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500996 w 7159925"/>
                  <a:gd name="connsiteY6" fmla="*/ 923026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2691442 w 7159925"/>
                  <a:gd name="connsiteY5" fmla="*/ 224287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73501 h 2412520"/>
                  <a:gd name="connsiteX1" fmla="*/ 897147 w 7159925"/>
                  <a:gd name="connsiteY1" fmla="*/ 1075425 h 2412520"/>
                  <a:gd name="connsiteX2" fmla="*/ 0 w 7159925"/>
                  <a:gd name="connsiteY2" fmla="*/ 2403893 h 2412520"/>
                  <a:gd name="connsiteX3" fmla="*/ 7159925 w 7159925"/>
                  <a:gd name="connsiteY3" fmla="*/ 2412520 h 2412520"/>
                  <a:gd name="connsiteX4" fmla="*/ 7082287 w 7159925"/>
                  <a:gd name="connsiteY4" fmla="*/ 66135 h 2412520"/>
                  <a:gd name="connsiteX5" fmla="*/ 2691442 w 7159925"/>
                  <a:gd name="connsiteY5" fmla="*/ 290422 h 2412520"/>
                  <a:gd name="connsiteX6" fmla="*/ 1311215 w 7159925"/>
                  <a:gd name="connsiteY6" fmla="*/ 937403 h 2412520"/>
                  <a:gd name="connsiteX7" fmla="*/ 241540 w 7159925"/>
                  <a:gd name="connsiteY7" fmla="*/ 773501 h 2412520"/>
                  <a:gd name="connsiteX0" fmla="*/ 241540 w 7159925"/>
                  <a:gd name="connsiteY0" fmla="*/ 773501 h 2412520"/>
                  <a:gd name="connsiteX1" fmla="*/ 897147 w 7159925"/>
                  <a:gd name="connsiteY1" fmla="*/ 1075425 h 2412520"/>
                  <a:gd name="connsiteX2" fmla="*/ 0 w 7159925"/>
                  <a:gd name="connsiteY2" fmla="*/ 2403893 h 2412520"/>
                  <a:gd name="connsiteX3" fmla="*/ 7159925 w 7159925"/>
                  <a:gd name="connsiteY3" fmla="*/ 2412520 h 2412520"/>
                  <a:gd name="connsiteX4" fmla="*/ 7082287 w 7159925"/>
                  <a:gd name="connsiteY4" fmla="*/ 66135 h 2412520"/>
                  <a:gd name="connsiteX5" fmla="*/ 2691442 w 7159925"/>
                  <a:gd name="connsiteY5" fmla="*/ 290422 h 2412520"/>
                  <a:gd name="connsiteX6" fmla="*/ 1311215 w 7159925"/>
                  <a:gd name="connsiteY6" fmla="*/ 937403 h 2412520"/>
                  <a:gd name="connsiteX7" fmla="*/ 241540 w 7159925"/>
                  <a:gd name="connsiteY7" fmla="*/ 773501 h 2412520"/>
                  <a:gd name="connsiteX0" fmla="*/ 241540 w 7159925"/>
                  <a:gd name="connsiteY0" fmla="*/ 773501 h 2412520"/>
                  <a:gd name="connsiteX1" fmla="*/ 897147 w 7159925"/>
                  <a:gd name="connsiteY1" fmla="*/ 1075425 h 2412520"/>
                  <a:gd name="connsiteX2" fmla="*/ 0 w 7159925"/>
                  <a:gd name="connsiteY2" fmla="*/ 2403893 h 2412520"/>
                  <a:gd name="connsiteX3" fmla="*/ 7159925 w 7159925"/>
                  <a:gd name="connsiteY3" fmla="*/ 2412520 h 2412520"/>
                  <a:gd name="connsiteX4" fmla="*/ 7082287 w 7159925"/>
                  <a:gd name="connsiteY4" fmla="*/ 66135 h 2412520"/>
                  <a:gd name="connsiteX5" fmla="*/ 2691442 w 7159925"/>
                  <a:gd name="connsiteY5" fmla="*/ 290422 h 2412520"/>
                  <a:gd name="connsiteX6" fmla="*/ 1311215 w 7159925"/>
                  <a:gd name="connsiteY6" fmla="*/ 937403 h 2412520"/>
                  <a:gd name="connsiteX7" fmla="*/ 241540 w 7159925"/>
                  <a:gd name="connsiteY7" fmla="*/ 773501 h 2412520"/>
                  <a:gd name="connsiteX0" fmla="*/ 241540 w 7159925"/>
                  <a:gd name="connsiteY0" fmla="*/ 773501 h 2412520"/>
                  <a:gd name="connsiteX1" fmla="*/ 897147 w 7159925"/>
                  <a:gd name="connsiteY1" fmla="*/ 1075425 h 2412520"/>
                  <a:gd name="connsiteX2" fmla="*/ 0 w 7159925"/>
                  <a:gd name="connsiteY2" fmla="*/ 2403893 h 2412520"/>
                  <a:gd name="connsiteX3" fmla="*/ 7159925 w 7159925"/>
                  <a:gd name="connsiteY3" fmla="*/ 2412520 h 2412520"/>
                  <a:gd name="connsiteX4" fmla="*/ 7082287 w 7159925"/>
                  <a:gd name="connsiteY4" fmla="*/ 66135 h 2412520"/>
                  <a:gd name="connsiteX5" fmla="*/ 2691442 w 7159925"/>
                  <a:gd name="connsiteY5" fmla="*/ 290422 h 2412520"/>
                  <a:gd name="connsiteX6" fmla="*/ 1311215 w 7159925"/>
                  <a:gd name="connsiteY6" fmla="*/ 937403 h 2412520"/>
                  <a:gd name="connsiteX7" fmla="*/ 241540 w 7159925"/>
                  <a:gd name="connsiteY7" fmla="*/ 773501 h 2412520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443917 w 7159925"/>
                  <a:gd name="connsiteY5" fmla="*/ 176662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4120192 w 7159925"/>
                  <a:gd name="connsiteY5" fmla="*/ 138562 h 2346385"/>
                  <a:gd name="connsiteX6" fmla="*/ 1311215 w 7159925"/>
                  <a:gd name="connsiteY6" fmla="*/ 87126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1311215 w 7159925"/>
                  <a:gd name="connsiteY5" fmla="*/ 871268 h 2346385"/>
                  <a:gd name="connsiteX6" fmla="*/ 241540 w 7159925"/>
                  <a:gd name="connsiteY6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1901765 w 7159925"/>
                  <a:gd name="connsiteY5" fmla="*/ 1309418 h 2346385"/>
                  <a:gd name="connsiteX6" fmla="*/ 241540 w 7159925"/>
                  <a:gd name="connsiteY6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952875 w 7159925"/>
                  <a:gd name="connsiteY5" fmla="*/ 786082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486150 w 7159925"/>
                  <a:gd name="connsiteY5" fmla="*/ 176482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486150 w 7159925"/>
                  <a:gd name="connsiteY5" fmla="*/ 176482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486150 w 7159925"/>
                  <a:gd name="connsiteY5" fmla="*/ 176482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638550 w 7159925"/>
                  <a:gd name="connsiteY5" fmla="*/ 166957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707366 h 2346385"/>
                  <a:gd name="connsiteX1" fmla="*/ 897147 w 7159925"/>
                  <a:gd name="connsiteY1" fmla="*/ 1009290 h 2346385"/>
                  <a:gd name="connsiteX2" fmla="*/ 0 w 7159925"/>
                  <a:gd name="connsiteY2" fmla="*/ 2337758 h 2346385"/>
                  <a:gd name="connsiteX3" fmla="*/ 7159925 w 7159925"/>
                  <a:gd name="connsiteY3" fmla="*/ 2346385 h 2346385"/>
                  <a:gd name="connsiteX4" fmla="*/ 7082287 w 7159925"/>
                  <a:gd name="connsiteY4" fmla="*/ 0 h 2346385"/>
                  <a:gd name="connsiteX5" fmla="*/ 3638550 w 7159925"/>
                  <a:gd name="connsiteY5" fmla="*/ 166957 h 2346385"/>
                  <a:gd name="connsiteX6" fmla="*/ 1901765 w 7159925"/>
                  <a:gd name="connsiteY6" fmla="*/ 1309418 h 2346385"/>
                  <a:gd name="connsiteX7" fmla="*/ 241540 w 7159925"/>
                  <a:gd name="connsiteY7" fmla="*/ 707366 h 2346385"/>
                  <a:gd name="connsiteX0" fmla="*/ 241540 w 7159925"/>
                  <a:gd name="connsiteY0" fmla="*/ 9675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1901765 w 7159925"/>
                  <a:gd name="connsiteY6" fmla="*/ 1569588 h 2606555"/>
                  <a:gd name="connsiteX7" fmla="*/ 241540 w 7159925"/>
                  <a:gd name="connsiteY7" fmla="*/ 967536 h 2606555"/>
                  <a:gd name="connsiteX0" fmla="*/ 241540 w 7159925"/>
                  <a:gd name="connsiteY0" fmla="*/ 9675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241540 w 7159925"/>
                  <a:gd name="connsiteY7" fmla="*/ 967536 h 2606555"/>
                  <a:gd name="connsiteX0" fmla="*/ 241540 w 7159925"/>
                  <a:gd name="connsiteY0" fmla="*/ 9675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241540 w 7159925"/>
                  <a:gd name="connsiteY7" fmla="*/ 967536 h 2606555"/>
                  <a:gd name="connsiteX0" fmla="*/ 241540 w 7159925"/>
                  <a:gd name="connsiteY0" fmla="*/ 9675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241540 w 7159925"/>
                  <a:gd name="connsiteY7" fmla="*/ 967536 h 2606555"/>
                  <a:gd name="connsiteX0" fmla="*/ 1813165 w 7159925"/>
                  <a:gd name="connsiteY0" fmla="*/ 10437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1813165 w 7159925"/>
                  <a:gd name="connsiteY7" fmla="*/ 1043736 h 2606555"/>
                  <a:gd name="connsiteX0" fmla="*/ 1813165 w 7159925"/>
                  <a:gd name="connsiteY0" fmla="*/ 1043736 h 2606555"/>
                  <a:gd name="connsiteX1" fmla="*/ 897147 w 7159925"/>
                  <a:gd name="connsiteY1" fmla="*/ 1269460 h 2606555"/>
                  <a:gd name="connsiteX2" fmla="*/ 0 w 7159925"/>
                  <a:gd name="connsiteY2" fmla="*/ 2597928 h 2606555"/>
                  <a:gd name="connsiteX3" fmla="*/ 7159925 w 7159925"/>
                  <a:gd name="connsiteY3" fmla="*/ 2606555 h 2606555"/>
                  <a:gd name="connsiteX4" fmla="*/ 7082287 w 7159925"/>
                  <a:gd name="connsiteY4" fmla="*/ 260170 h 2606555"/>
                  <a:gd name="connsiteX5" fmla="*/ 3638550 w 7159925"/>
                  <a:gd name="connsiteY5" fmla="*/ 427127 h 2606555"/>
                  <a:gd name="connsiteX6" fmla="*/ 2263715 w 7159925"/>
                  <a:gd name="connsiteY6" fmla="*/ 1607688 h 2606555"/>
                  <a:gd name="connsiteX7" fmla="*/ 1813165 w 7159925"/>
                  <a:gd name="connsiteY7" fmla="*/ 1043736 h 2606555"/>
                  <a:gd name="connsiteX0" fmla="*/ 2704292 w 8051052"/>
                  <a:gd name="connsiteY0" fmla="*/ 1043736 h 2606555"/>
                  <a:gd name="connsiteX1" fmla="*/ 891127 w 8051052"/>
                  <a:gd name="connsiteY1" fmla="*/ 2597928 h 2606555"/>
                  <a:gd name="connsiteX2" fmla="*/ 8051052 w 8051052"/>
                  <a:gd name="connsiteY2" fmla="*/ 2606555 h 2606555"/>
                  <a:gd name="connsiteX3" fmla="*/ 7973414 w 8051052"/>
                  <a:gd name="connsiteY3" fmla="*/ 260170 h 2606555"/>
                  <a:gd name="connsiteX4" fmla="*/ 4529677 w 8051052"/>
                  <a:gd name="connsiteY4" fmla="*/ 427127 h 2606555"/>
                  <a:gd name="connsiteX5" fmla="*/ 3154842 w 8051052"/>
                  <a:gd name="connsiteY5" fmla="*/ 1607688 h 2606555"/>
                  <a:gd name="connsiteX6" fmla="*/ 2704292 w 8051052"/>
                  <a:gd name="connsiteY6" fmla="*/ 1043736 h 2606555"/>
                  <a:gd name="connsiteX0" fmla="*/ 3017598 w 8364358"/>
                  <a:gd name="connsiteY0" fmla="*/ 1043736 h 2676884"/>
                  <a:gd name="connsiteX1" fmla="*/ 1261583 w 8364358"/>
                  <a:gd name="connsiteY1" fmla="*/ 2417852 h 2676884"/>
                  <a:gd name="connsiteX2" fmla="*/ 1204433 w 8364358"/>
                  <a:gd name="connsiteY2" fmla="*/ 2597928 h 2676884"/>
                  <a:gd name="connsiteX3" fmla="*/ 8364358 w 8364358"/>
                  <a:gd name="connsiteY3" fmla="*/ 2606555 h 2676884"/>
                  <a:gd name="connsiteX4" fmla="*/ 8286720 w 8364358"/>
                  <a:gd name="connsiteY4" fmla="*/ 260170 h 2676884"/>
                  <a:gd name="connsiteX5" fmla="*/ 4842983 w 8364358"/>
                  <a:gd name="connsiteY5" fmla="*/ 427127 h 2676884"/>
                  <a:gd name="connsiteX6" fmla="*/ 3468148 w 8364358"/>
                  <a:gd name="connsiteY6" fmla="*/ 1607688 h 2676884"/>
                  <a:gd name="connsiteX7" fmla="*/ 3017598 w 8364358"/>
                  <a:gd name="connsiteY7" fmla="*/ 1043736 h 2676884"/>
                  <a:gd name="connsiteX0" fmla="*/ 1855458 w 7202218"/>
                  <a:gd name="connsiteY0" fmla="*/ 1043736 h 2675297"/>
                  <a:gd name="connsiteX1" fmla="*/ 99443 w 7202218"/>
                  <a:gd name="connsiteY1" fmla="*/ 2417852 h 2675297"/>
                  <a:gd name="connsiteX2" fmla="*/ 2452118 w 7202218"/>
                  <a:gd name="connsiteY2" fmla="*/ 2588403 h 2675297"/>
                  <a:gd name="connsiteX3" fmla="*/ 7202218 w 7202218"/>
                  <a:gd name="connsiteY3" fmla="*/ 2606555 h 2675297"/>
                  <a:gd name="connsiteX4" fmla="*/ 7124580 w 7202218"/>
                  <a:gd name="connsiteY4" fmla="*/ 260170 h 2675297"/>
                  <a:gd name="connsiteX5" fmla="*/ 3680843 w 7202218"/>
                  <a:gd name="connsiteY5" fmla="*/ 427127 h 2675297"/>
                  <a:gd name="connsiteX6" fmla="*/ 2306008 w 7202218"/>
                  <a:gd name="connsiteY6" fmla="*/ 1607688 h 2675297"/>
                  <a:gd name="connsiteX7" fmla="*/ 1855458 w 7202218"/>
                  <a:gd name="connsiteY7" fmla="*/ 1043736 h 2675297"/>
                  <a:gd name="connsiteX0" fmla="*/ 294467 w 5641227"/>
                  <a:gd name="connsiteY0" fmla="*/ 1043736 h 2606555"/>
                  <a:gd name="connsiteX1" fmla="*/ 891127 w 5641227"/>
                  <a:gd name="connsiteY1" fmla="*/ 2588403 h 2606555"/>
                  <a:gd name="connsiteX2" fmla="*/ 5641227 w 5641227"/>
                  <a:gd name="connsiteY2" fmla="*/ 2606555 h 2606555"/>
                  <a:gd name="connsiteX3" fmla="*/ 5563589 w 5641227"/>
                  <a:gd name="connsiteY3" fmla="*/ 260170 h 2606555"/>
                  <a:gd name="connsiteX4" fmla="*/ 2119852 w 5641227"/>
                  <a:gd name="connsiteY4" fmla="*/ 427127 h 2606555"/>
                  <a:gd name="connsiteX5" fmla="*/ 745017 w 5641227"/>
                  <a:gd name="connsiteY5" fmla="*/ 1607688 h 2606555"/>
                  <a:gd name="connsiteX6" fmla="*/ 294467 w 5641227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043736 h 2606555"/>
                  <a:gd name="connsiteX1" fmla="*/ 1248583 w 5998683"/>
                  <a:gd name="connsiteY1" fmla="*/ 2588403 h 2606555"/>
                  <a:gd name="connsiteX2" fmla="*/ 5998683 w 5998683"/>
                  <a:gd name="connsiteY2" fmla="*/ 2606555 h 2606555"/>
                  <a:gd name="connsiteX3" fmla="*/ 5921045 w 5998683"/>
                  <a:gd name="connsiteY3" fmla="*/ 260170 h 2606555"/>
                  <a:gd name="connsiteX4" fmla="*/ 2477308 w 5998683"/>
                  <a:gd name="connsiteY4" fmla="*/ 427127 h 2606555"/>
                  <a:gd name="connsiteX5" fmla="*/ 1102473 w 5998683"/>
                  <a:gd name="connsiteY5" fmla="*/ 1607688 h 2606555"/>
                  <a:gd name="connsiteX6" fmla="*/ 651923 w 5998683"/>
                  <a:gd name="connsiteY6" fmla="*/ 1043736 h 2606555"/>
                  <a:gd name="connsiteX0" fmla="*/ 651923 w 5998683"/>
                  <a:gd name="connsiteY0" fmla="*/ 1281861 h 2844680"/>
                  <a:gd name="connsiteX1" fmla="*/ 1248583 w 5998683"/>
                  <a:gd name="connsiteY1" fmla="*/ 2826528 h 2844680"/>
                  <a:gd name="connsiteX2" fmla="*/ 5998683 w 5998683"/>
                  <a:gd name="connsiteY2" fmla="*/ 2844680 h 2844680"/>
                  <a:gd name="connsiteX3" fmla="*/ 5921045 w 5998683"/>
                  <a:gd name="connsiteY3" fmla="*/ 498295 h 2844680"/>
                  <a:gd name="connsiteX4" fmla="*/ 2477308 w 5998683"/>
                  <a:gd name="connsiteY4" fmla="*/ 665252 h 2844680"/>
                  <a:gd name="connsiteX5" fmla="*/ 1102473 w 5998683"/>
                  <a:gd name="connsiteY5" fmla="*/ 1845813 h 2844680"/>
                  <a:gd name="connsiteX6" fmla="*/ 651923 w 5998683"/>
                  <a:gd name="connsiteY6" fmla="*/ 1281861 h 2844680"/>
                  <a:gd name="connsiteX0" fmla="*/ 661448 w 6008208"/>
                  <a:gd name="connsiteY0" fmla="*/ 1281861 h 2844680"/>
                  <a:gd name="connsiteX1" fmla="*/ 1258108 w 6008208"/>
                  <a:gd name="connsiteY1" fmla="*/ 2826528 h 2844680"/>
                  <a:gd name="connsiteX2" fmla="*/ 6008208 w 6008208"/>
                  <a:gd name="connsiteY2" fmla="*/ 2844680 h 2844680"/>
                  <a:gd name="connsiteX3" fmla="*/ 5930570 w 6008208"/>
                  <a:gd name="connsiteY3" fmla="*/ 498295 h 2844680"/>
                  <a:gd name="connsiteX4" fmla="*/ 2486833 w 6008208"/>
                  <a:gd name="connsiteY4" fmla="*/ 665252 h 2844680"/>
                  <a:gd name="connsiteX5" fmla="*/ 1111998 w 6008208"/>
                  <a:gd name="connsiteY5" fmla="*/ 1845813 h 2844680"/>
                  <a:gd name="connsiteX6" fmla="*/ 661448 w 6008208"/>
                  <a:gd name="connsiteY6" fmla="*/ 1281861 h 2844680"/>
                  <a:gd name="connsiteX0" fmla="*/ 661448 w 6008208"/>
                  <a:gd name="connsiteY0" fmla="*/ 1281861 h 2844680"/>
                  <a:gd name="connsiteX1" fmla="*/ 1258108 w 6008208"/>
                  <a:gd name="connsiteY1" fmla="*/ 2826528 h 2844680"/>
                  <a:gd name="connsiteX2" fmla="*/ 6008208 w 6008208"/>
                  <a:gd name="connsiteY2" fmla="*/ 2844680 h 2844680"/>
                  <a:gd name="connsiteX3" fmla="*/ 5930570 w 6008208"/>
                  <a:gd name="connsiteY3" fmla="*/ 498295 h 2844680"/>
                  <a:gd name="connsiteX4" fmla="*/ 2486833 w 6008208"/>
                  <a:gd name="connsiteY4" fmla="*/ 665252 h 2844680"/>
                  <a:gd name="connsiteX5" fmla="*/ 1111998 w 6008208"/>
                  <a:gd name="connsiteY5" fmla="*/ 1845813 h 2844680"/>
                  <a:gd name="connsiteX6" fmla="*/ 661448 w 6008208"/>
                  <a:gd name="connsiteY6" fmla="*/ 1281861 h 2844680"/>
                  <a:gd name="connsiteX0" fmla="*/ 661448 w 6008208"/>
                  <a:gd name="connsiteY0" fmla="*/ 1281861 h 2844680"/>
                  <a:gd name="connsiteX1" fmla="*/ 1258108 w 6008208"/>
                  <a:gd name="connsiteY1" fmla="*/ 2826528 h 2844680"/>
                  <a:gd name="connsiteX2" fmla="*/ 6008208 w 6008208"/>
                  <a:gd name="connsiteY2" fmla="*/ 2844680 h 2844680"/>
                  <a:gd name="connsiteX3" fmla="*/ 5930570 w 6008208"/>
                  <a:gd name="connsiteY3" fmla="*/ 498295 h 2844680"/>
                  <a:gd name="connsiteX4" fmla="*/ 2486833 w 6008208"/>
                  <a:gd name="connsiteY4" fmla="*/ 665252 h 2844680"/>
                  <a:gd name="connsiteX5" fmla="*/ 1111998 w 6008208"/>
                  <a:gd name="connsiteY5" fmla="*/ 1845813 h 2844680"/>
                  <a:gd name="connsiteX6" fmla="*/ 661448 w 6008208"/>
                  <a:gd name="connsiteY6" fmla="*/ 1281861 h 284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8208" h="2844680">
                    <a:moveTo>
                      <a:pt x="661448" y="1281861"/>
                    </a:moveTo>
                    <a:cubicBezTo>
                      <a:pt x="0" y="1359588"/>
                      <a:pt x="157431" y="2642258"/>
                      <a:pt x="1258108" y="2826528"/>
                    </a:cubicBezTo>
                    <a:lnTo>
                      <a:pt x="6008208" y="2844680"/>
                    </a:lnTo>
                    <a:lnTo>
                      <a:pt x="5930570" y="498295"/>
                    </a:lnTo>
                    <a:cubicBezTo>
                      <a:pt x="4782658" y="553947"/>
                      <a:pt x="3348995" y="0"/>
                      <a:pt x="2486833" y="665252"/>
                    </a:cubicBezTo>
                    <a:cubicBezTo>
                      <a:pt x="1787255" y="1223872"/>
                      <a:pt x="2354501" y="1734868"/>
                      <a:pt x="1111998" y="1845813"/>
                    </a:cubicBezTo>
                    <a:cubicBezTo>
                      <a:pt x="498265" y="1895954"/>
                      <a:pt x="320704" y="1484761"/>
                      <a:pt x="661448" y="12818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74902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b="1" i="1" dirty="0" smtClean="0">
                  <a:solidFill>
                    <a:schemeClr val="tx2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2783632" y="2132856"/>
                <a:ext cx="29250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 smtClean="0">
                    <a:solidFill>
                      <a:srgbClr val="FFFF00"/>
                    </a:solidFill>
                    <a:latin typeface="標楷體" pitchFamily="65" charset="-120"/>
                    <a:ea typeface="標楷體" pitchFamily="65" charset="-120"/>
                  </a:rPr>
                  <a:t>數據共享</a:t>
                </a:r>
                <a:endParaRPr lang="en-US" altLang="zh-TW" sz="2400" b="1" dirty="0" smtClean="0">
                  <a:solidFill>
                    <a:srgbClr val="FFFF00"/>
                  </a:solidFill>
                  <a:latin typeface="標楷體" pitchFamily="65" charset="-120"/>
                  <a:ea typeface="標楷體" pitchFamily="65" charset="-120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zh-TW" altLang="en-US" sz="1800" b="1" dirty="0" smtClean="0">
                    <a:solidFill>
                      <a:schemeClr val="bg1"/>
                    </a:solidFill>
                    <a:latin typeface="標楷體" pitchFamily="65" charset="-120"/>
                    <a:ea typeface="標楷體" pitchFamily="65" charset="-120"/>
                  </a:rPr>
                  <a:t> 整合各構面資訊</a:t>
                </a:r>
                <a:endParaRPr lang="en-US" altLang="zh-TW" sz="1800" b="1" dirty="0" smtClean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zh-TW" altLang="en-US" sz="1800" b="1" dirty="0" smtClean="0">
                    <a:solidFill>
                      <a:schemeClr val="bg1"/>
                    </a:solidFill>
                    <a:latin typeface="標楷體" pitchFamily="65" charset="-120"/>
                    <a:ea typeface="標楷體" pitchFamily="65" charset="-120"/>
                  </a:rPr>
                  <a:t> 統一數據邏輯及語言</a:t>
                </a:r>
                <a:endParaRPr lang="en-US" altLang="zh-TW" sz="1800" b="1" dirty="0" smtClean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zh-TW" sz="1800" b="1" dirty="0" smtClean="0">
                    <a:solidFill>
                      <a:schemeClr val="bg1"/>
                    </a:solidFill>
                    <a:latin typeface="標楷體" pitchFamily="65" charset="-120"/>
                    <a:ea typeface="標楷體" pitchFamily="65" charset="-120"/>
                  </a:rPr>
                  <a:t> </a:t>
                </a:r>
                <a:r>
                  <a:rPr lang="zh-TW" altLang="en-US" sz="1800" b="1" dirty="0" smtClean="0">
                    <a:solidFill>
                      <a:schemeClr val="bg1"/>
                    </a:solidFill>
                    <a:latin typeface="標楷體" pitchFamily="65" charset="-120"/>
                    <a:ea typeface="標楷體" pitchFamily="65" charset="-120"/>
                  </a:rPr>
                  <a:t>分級分層信任授權</a:t>
                </a:r>
                <a:endParaRPr lang="en-US" altLang="zh-TW" sz="1800" b="1" dirty="0" smtClean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zh-TW" sz="1800" b="1" dirty="0" smtClean="0">
                    <a:solidFill>
                      <a:schemeClr val="bg1"/>
                    </a:solidFill>
                    <a:latin typeface="標楷體" pitchFamily="65" charset="-120"/>
                    <a:ea typeface="標楷體" pitchFamily="65" charset="-120"/>
                  </a:rPr>
                  <a:t> </a:t>
                </a:r>
                <a:r>
                  <a:rPr lang="zh-TW" altLang="en-US" sz="1800" b="1" dirty="0" smtClean="0">
                    <a:solidFill>
                      <a:schemeClr val="bg1"/>
                    </a:solidFill>
                    <a:latin typeface="標楷體" pitchFamily="65" charset="-120"/>
                    <a:ea typeface="標楷體" pitchFamily="65" charset="-120"/>
                  </a:rPr>
                  <a:t>實現數據共享</a:t>
                </a:r>
                <a:endParaRPr lang="en-US" altLang="zh-TW" sz="1800" b="1" dirty="0" smtClean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43" name="Freeform 98"/>
              <p:cNvSpPr>
                <a:spLocks noChangeArrowheads="1"/>
              </p:cNvSpPr>
              <p:nvPr/>
            </p:nvSpPr>
            <p:spPr bwMode="auto">
              <a:xfrm>
                <a:off x="4739009" y="2194231"/>
                <a:ext cx="228176" cy="298665"/>
              </a:xfrm>
              <a:custGeom>
                <a:avLst/>
                <a:gdLst>
                  <a:gd name="T0" fmla="*/ 2147483647 w 488"/>
                  <a:gd name="T1" fmla="*/ 2147483647 h 601"/>
                  <a:gd name="T2" fmla="*/ 2147483647 w 488"/>
                  <a:gd name="T3" fmla="*/ 2147483647 h 601"/>
                  <a:gd name="T4" fmla="*/ 2147483647 w 488"/>
                  <a:gd name="T5" fmla="*/ 2147483647 h 601"/>
                  <a:gd name="T6" fmla="*/ 0 w 488"/>
                  <a:gd name="T7" fmla="*/ 2147483647 h 601"/>
                  <a:gd name="T8" fmla="*/ 0 w 488"/>
                  <a:gd name="T9" fmla="*/ 2147483647 h 601"/>
                  <a:gd name="T10" fmla="*/ 2147483647 w 488"/>
                  <a:gd name="T11" fmla="*/ 2147483647 h 601"/>
                  <a:gd name="T12" fmla="*/ 2147483647 w 488"/>
                  <a:gd name="T13" fmla="*/ 2147483647 h 601"/>
                  <a:gd name="T14" fmla="*/ 2147483647 w 488"/>
                  <a:gd name="T15" fmla="*/ 2147483647 h 601"/>
                  <a:gd name="T16" fmla="*/ 2147483647 w 488"/>
                  <a:gd name="T17" fmla="*/ 0 h 601"/>
                  <a:gd name="T18" fmla="*/ 2147483647 w 488"/>
                  <a:gd name="T19" fmla="*/ 2147483647 h 601"/>
                  <a:gd name="T20" fmla="*/ 2147483647 w 488"/>
                  <a:gd name="T21" fmla="*/ 2147483647 h 601"/>
                  <a:gd name="T22" fmla="*/ 2147483647 w 488"/>
                  <a:gd name="T23" fmla="*/ 2147483647 h 601"/>
                  <a:gd name="T24" fmla="*/ 2147483647 w 488"/>
                  <a:gd name="T25" fmla="*/ 2147483647 h 601"/>
                  <a:gd name="T26" fmla="*/ 2147483647 w 488"/>
                  <a:gd name="T27" fmla="*/ 2147483647 h 601"/>
                  <a:gd name="T28" fmla="*/ 2147483647 w 488"/>
                  <a:gd name="T29" fmla="*/ 2147483647 h 601"/>
                  <a:gd name="T30" fmla="*/ 2147483647 w 488"/>
                  <a:gd name="T31" fmla="*/ 2147483647 h 601"/>
                  <a:gd name="T32" fmla="*/ 2147483647 w 488"/>
                  <a:gd name="T33" fmla="*/ 2147483647 h 601"/>
                  <a:gd name="T34" fmla="*/ 2147483647 w 488"/>
                  <a:gd name="T35" fmla="*/ 2147483647 h 601"/>
                  <a:gd name="T36" fmla="*/ 2147483647 w 488"/>
                  <a:gd name="T37" fmla="*/ 2147483647 h 601"/>
                  <a:gd name="T38" fmla="*/ 2147483647 w 488"/>
                  <a:gd name="T39" fmla="*/ 2147483647 h 601"/>
                  <a:gd name="T40" fmla="*/ 2147483647 w 488"/>
                  <a:gd name="T41" fmla="*/ 2147483647 h 601"/>
                  <a:gd name="T42" fmla="*/ 2147483647 w 488"/>
                  <a:gd name="T43" fmla="*/ 2147483647 h 601"/>
                  <a:gd name="T44" fmla="*/ 2147483647 w 488"/>
                  <a:gd name="T45" fmla="*/ 2147483647 h 601"/>
                  <a:gd name="T46" fmla="*/ 2147483647 w 488"/>
                  <a:gd name="T47" fmla="*/ 2147483647 h 601"/>
                  <a:gd name="T48" fmla="*/ 2147483647 w 488"/>
                  <a:gd name="T49" fmla="*/ 2147483647 h 601"/>
                  <a:gd name="T50" fmla="*/ 2147483647 w 488"/>
                  <a:gd name="T51" fmla="*/ 2147483647 h 601"/>
                  <a:gd name="T52" fmla="*/ 2147483647 w 488"/>
                  <a:gd name="T53" fmla="*/ 2147483647 h 601"/>
                  <a:gd name="T54" fmla="*/ 2147483647 w 488"/>
                  <a:gd name="T55" fmla="*/ 2147483647 h 601"/>
                  <a:gd name="T56" fmla="*/ 2147483647 w 488"/>
                  <a:gd name="T57" fmla="*/ 2147483647 h 601"/>
                  <a:gd name="T58" fmla="*/ 2147483647 w 488"/>
                  <a:gd name="T59" fmla="*/ 2147483647 h 601"/>
                  <a:gd name="T60" fmla="*/ 2147483647 w 488"/>
                  <a:gd name="T61" fmla="*/ 2147483647 h 601"/>
                  <a:gd name="T62" fmla="*/ 2147483647 w 488"/>
                  <a:gd name="T63" fmla="*/ 2147483647 h 60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88"/>
                  <a:gd name="T97" fmla="*/ 0 h 601"/>
                  <a:gd name="T98" fmla="*/ 488 w 488"/>
                  <a:gd name="T99" fmla="*/ 601 h 60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88" h="601">
                    <a:moveTo>
                      <a:pt x="459" y="600"/>
                    </a:moveTo>
                    <a:lnTo>
                      <a:pt x="459" y="600"/>
                    </a:lnTo>
                    <a:cubicBezTo>
                      <a:pt x="28" y="600"/>
                      <a:pt x="28" y="600"/>
                      <a:pt x="28" y="600"/>
                    </a:cubicBezTo>
                    <a:cubicBezTo>
                      <a:pt x="7" y="600"/>
                      <a:pt x="0" y="586"/>
                      <a:pt x="0" y="572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0" y="311"/>
                      <a:pt x="7" y="296"/>
                      <a:pt x="28" y="296"/>
                    </a:cubicBezTo>
                    <a:cubicBezTo>
                      <a:pt x="70" y="296"/>
                      <a:pt x="70" y="296"/>
                      <a:pt x="70" y="296"/>
                    </a:cubicBez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70"/>
                      <a:pt x="148" y="0"/>
                      <a:pt x="240" y="0"/>
                    </a:cubicBezTo>
                    <a:cubicBezTo>
                      <a:pt x="339" y="0"/>
                      <a:pt x="409" y="70"/>
                      <a:pt x="409" y="169"/>
                    </a:cubicBezTo>
                    <a:cubicBezTo>
                      <a:pt x="409" y="296"/>
                      <a:pt x="409" y="296"/>
                      <a:pt x="409" y="296"/>
                    </a:cubicBezTo>
                    <a:cubicBezTo>
                      <a:pt x="459" y="296"/>
                      <a:pt x="459" y="296"/>
                      <a:pt x="459" y="296"/>
                    </a:cubicBezTo>
                    <a:cubicBezTo>
                      <a:pt x="473" y="296"/>
                      <a:pt x="487" y="311"/>
                      <a:pt x="487" y="325"/>
                    </a:cubicBezTo>
                    <a:cubicBezTo>
                      <a:pt x="487" y="572"/>
                      <a:pt x="487" y="572"/>
                      <a:pt x="487" y="572"/>
                    </a:cubicBezTo>
                    <a:cubicBezTo>
                      <a:pt x="487" y="586"/>
                      <a:pt x="473" y="600"/>
                      <a:pt x="459" y="600"/>
                    </a:cubicBezTo>
                    <a:close/>
                    <a:moveTo>
                      <a:pt x="212" y="459"/>
                    </a:moveTo>
                    <a:lnTo>
                      <a:pt x="212" y="459"/>
                    </a:lnTo>
                    <a:cubicBezTo>
                      <a:pt x="212" y="516"/>
                      <a:pt x="212" y="516"/>
                      <a:pt x="212" y="516"/>
                    </a:cubicBezTo>
                    <a:cubicBezTo>
                      <a:pt x="212" y="530"/>
                      <a:pt x="226" y="544"/>
                      <a:pt x="240" y="544"/>
                    </a:cubicBezTo>
                    <a:cubicBezTo>
                      <a:pt x="261" y="544"/>
                      <a:pt x="268" y="530"/>
                      <a:pt x="268" y="516"/>
                    </a:cubicBezTo>
                    <a:cubicBezTo>
                      <a:pt x="268" y="459"/>
                      <a:pt x="268" y="459"/>
                      <a:pt x="268" y="459"/>
                    </a:cubicBezTo>
                    <a:cubicBezTo>
                      <a:pt x="289" y="452"/>
                      <a:pt x="296" y="431"/>
                      <a:pt x="296" y="410"/>
                    </a:cubicBezTo>
                    <a:cubicBezTo>
                      <a:pt x="296" y="381"/>
                      <a:pt x="275" y="353"/>
                      <a:pt x="240" y="353"/>
                    </a:cubicBezTo>
                    <a:cubicBezTo>
                      <a:pt x="212" y="353"/>
                      <a:pt x="183" y="381"/>
                      <a:pt x="183" y="410"/>
                    </a:cubicBezTo>
                    <a:cubicBezTo>
                      <a:pt x="183" y="431"/>
                      <a:pt x="198" y="452"/>
                      <a:pt x="212" y="459"/>
                    </a:cubicBezTo>
                    <a:close/>
                    <a:moveTo>
                      <a:pt x="353" y="169"/>
                    </a:moveTo>
                    <a:lnTo>
                      <a:pt x="353" y="169"/>
                    </a:lnTo>
                    <a:cubicBezTo>
                      <a:pt x="353" y="106"/>
                      <a:pt x="304" y="56"/>
                      <a:pt x="240" y="56"/>
                    </a:cubicBezTo>
                    <a:cubicBezTo>
                      <a:pt x="176" y="56"/>
                      <a:pt x="127" y="106"/>
                      <a:pt x="127" y="169"/>
                    </a:cubicBezTo>
                    <a:cubicBezTo>
                      <a:pt x="127" y="296"/>
                      <a:pt x="127" y="296"/>
                      <a:pt x="127" y="296"/>
                    </a:cubicBezTo>
                    <a:cubicBezTo>
                      <a:pt x="353" y="296"/>
                      <a:pt x="353" y="296"/>
                      <a:pt x="353" y="296"/>
                    </a:cubicBezTo>
                    <a:lnTo>
                      <a:pt x="353" y="169"/>
                    </a:lnTo>
                    <a:close/>
                  </a:path>
                </a:pathLst>
              </a:custGeom>
              <a:solidFill>
                <a:srgbClr val="FF8B8B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sz="2000">
                  <a:solidFill>
                    <a:srgbClr val="FF8B8B"/>
                  </a:solidFill>
                  <a:latin typeface="Microsoft YaHei" pitchFamily="34" charset="-122"/>
                  <a:ea typeface="Microsoft YaHei" pitchFamily="34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4944098" y="2228704"/>
                <a:ext cx="1594884" cy="191386"/>
              </a:xfrm>
              <a:prstGeom prst="rect">
                <a:avLst/>
              </a:prstGeom>
              <a:noFill/>
              <a:ln w="38100" cap="flat">
                <a:noFill/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rtlCol="0" anchor="ctr">
                <a:noAutofit/>
              </a:bodyPr>
              <a:lstStyle/>
              <a:p>
                <a:pPr marL="0" marR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8B8B"/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</a:rPr>
                  <a:t>資料授權</a:t>
                </a:r>
                <a:endPara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8B8B"/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</a:endParaRPr>
              </a:p>
            </p:txBody>
          </p:sp>
        </p:grpSp>
        <p:sp>
          <p:nvSpPr>
            <p:cNvPr id="63" name="橢圓 62"/>
            <p:cNvSpPr/>
            <p:nvPr/>
          </p:nvSpPr>
          <p:spPr>
            <a:xfrm>
              <a:off x="5015880" y="2492896"/>
              <a:ext cx="360040" cy="360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</p:grpSp>
      <p:pic>
        <p:nvPicPr>
          <p:cNvPr id="67" name="圖片 66" descr="orderauto-orderapi-icon.png"/>
          <p:cNvPicPr>
            <a:picLocks noChangeAspect="1"/>
          </p:cNvPicPr>
          <p:nvPr/>
        </p:nvPicPr>
        <p:blipFill>
          <a:blip r:embed="rId9" cstate="print">
            <a:grayscl/>
          </a:blip>
          <a:stretch>
            <a:fillRect/>
          </a:stretch>
        </p:blipFill>
        <p:spPr>
          <a:xfrm>
            <a:off x="7104112" y="1628800"/>
            <a:ext cx="1529128" cy="872877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7524140" y="2543140"/>
            <a:ext cx="2160240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模組化服務 </a:t>
            </a:r>
            <a:r>
              <a:rPr lang="en-US" altLang="zh-TW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</a:p>
          <a:p>
            <a:r>
              <a:rPr lang="zh-TW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快速實現應用需求</a:t>
            </a:r>
            <a:endParaRPr lang="en-US" altLang="zh-TW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 資料圖書館</a:t>
            </a:r>
            <a:endParaRPr lang="en-US" altLang="zh-TW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 數據服務元件</a:t>
            </a:r>
            <a:endParaRPr lang="en-US" altLang="zh-TW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 圖表元件</a:t>
            </a:r>
            <a:endParaRPr lang="en-US" altLang="zh-TW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571684" y="4501505"/>
            <a:ext cx="2320920" cy="334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簡化異質資料介面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32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16" name="矩形 15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TW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9E6C-8983-4AE3-B71B-04C4B19E4B3C}" type="slidenum">
              <a:rPr lang="zh-TW" altLang="en-US" smtClean="0">
                <a:latin typeface="+mn-lt"/>
                <a:ea typeface="標楷體" panose="03000509000000000000" pitchFamily="65" charset="-120"/>
              </a:rPr>
              <a:pPr/>
              <a:t>2</a:t>
            </a:fld>
            <a:endParaRPr lang="zh-TW" altLang="en-US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43472" y="415302"/>
            <a:ext cx="993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ea typeface="標楷體" panose="03000509000000000000" pitchFamily="65" charset="-120"/>
              </a:rPr>
              <a:t>大數據時代來臨：資料科學家是最性感的工作</a:t>
            </a:r>
            <a:endParaRPr lang="zh-TW" altLang="en-US" sz="3600" b="1" dirty="0"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679002" y="1180483"/>
            <a:ext cx="10341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ea typeface="標楷體" panose="03000509000000000000" pitchFamily="65" charset="-120"/>
              </a:rPr>
              <a:t>哈佛商業評論於</a:t>
            </a:r>
            <a:r>
              <a:rPr lang="en-US" altLang="zh-TW" sz="2000" dirty="0">
                <a:ea typeface="標楷體" panose="03000509000000000000" pitchFamily="65" charset="-120"/>
              </a:rPr>
              <a:t>2012</a:t>
            </a:r>
            <a:r>
              <a:rPr lang="zh-TW" altLang="en-US" sz="2000" dirty="0">
                <a:ea typeface="標楷體" panose="03000509000000000000" pitchFamily="65" charset="-120"/>
              </a:rPr>
              <a:t>年發表：「</a:t>
            </a:r>
            <a:r>
              <a:rPr lang="en-US" altLang="zh-TW" sz="2000" dirty="0">
                <a:ea typeface="標楷體" panose="03000509000000000000" pitchFamily="65" charset="-120"/>
              </a:rPr>
              <a:t>Data Scientist: The Sexiest Job of the 21st Century</a:t>
            </a:r>
            <a:r>
              <a:rPr lang="zh-TW" altLang="en-US" sz="2000" dirty="0">
                <a:ea typeface="標楷體" panose="03000509000000000000" pitchFamily="65" charset="-120"/>
              </a:rPr>
              <a:t>」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 smtClean="0">
                <a:ea typeface="標楷體" panose="03000509000000000000" pitchFamily="65" charset="-120"/>
              </a:rPr>
              <a:t>因應</a:t>
            </a:r>
            <a:r>
              <a:rPr lang="zh-TW" altLang="en-US" sz="2000" dirty="0">
                <a:ea typeface="標楷體" panose="03000509000000000000" pitchFamily="65" charset="-120"/>
              </a:rPr>
              <a:t>大數據時代的來臨</a:t>
            </a:r>
            <a:r>
              <a:rPr lang="zh-TW" altLang="en-US" sz="2000" dirty="0" smtClean="0">
                <a:ea typeface="標楷體" panose="03000509000000000000" pitchFamily="65" charset="-120"/>
              </a:rPr>
              <a:t>，產業對於資料科學家的</a:t>
            </a:r>
            <a:r>
              <a:rPr lang="zh-TW" altLang="en-US" sz="20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關注度</a:t>
            </a:r>
            <a:r>
              <a:rPr lang="zh-TW" altLang="en-US" sz="2000" dirty="0" smtClean="0">
                <a:ea typeface="標楷體" panose="03000509000000000000" pitchFamily="65" charset="-120"/>
              </a:rPr>
              <a:t>與</a:t>
            </a:r>
            <a:r>
              <a:rPr lang="zh-TW" altLang="en-US" sz="20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需求</a:t>
            </a:r>
            <a:r>
              <a:rPr lang="zh-TW" altLang="en-US" sz="2000" b="1" dirty="0">
                <a:solidFill>
                  <a:schemeClr val="bg2"/>
                </a:solidFill>
                <a:ea typeface="標楷體" panose="03000509000000000000" pitchFamily="65" charset="-120"/>
              </a:rPr>
              <a:t>快速</a:t>
            </a:r>
            <a:r>
              <a:rPr lang="zh-TW" altLang="en-US" sz="20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提升</a:t>
            </a:r>
            <a:endParaRPr lang="en-US" altLang="zh-TW" sz="2000" b="1" dirty="0" smtClean="0">
              <a:solidFill>
                <a:schemeClr val="bg2"/>
              </a:solidFill>
              <a:ea typeface="標楷體" panose="03000509000000000000" pitchFamily="65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 smtClean="0">
                <a:ea typeface="標楷體" panose="03000509000000000000" pitchFamily="65" charset="-120"/>
              </a:rPr>
              <a:t>資料科學家成為未來十年最熱門的工作</a:t>
            </a:r>
            <a:endParaRPr lang="en-US" altLang="zh-TW" sz="2000" dirty="0" smtClean="0">
              <a:ea typeface="標楷體" panose="03000509000000000000" pitchFamily="65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 smtClean="0">
                <a:ea typeface="標楷體" panose="03000509000000000000" pitchFamily="65" charset="-120"/>
              </a:rPr>
              <a:t>人才紛紛投入資料科學家的領域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2567608" y="2620982"/>
            <a:ext cx="6861443" cy="2812290"/>
            <a:chOff x="1528715" y="2492896"/>
            <a:chExt cx="9264325" cy="3672408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247" y="2559672"/>
              <a:ext cx="9144793" cy="352989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28715" y="2492896"/>
              <a:ext cx="9264325" cy="36724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ea typeface="標楷體" panose="03000509000000000000" pitchFamily="65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2063552" y="5593218"/>
            <a:ext cx="8928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dirty="0" smtClean="0">
                <a:ea typeface="標楷體" panose="03000509000000000000" pitchFamily="65" charset="-120"/>
              </a:rPr>
              <a:t>與其在人力市場上等待人才出現，最有效的策略是推動人工智慧</a:t>
            </a:r>
            <a:r>
              <a:rPr lang="zh-TW" altLang="en-US" sz="20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民主化</a:t>
            </a:r>
            <a:r>
              <a:rPr lang="zh-TW" altLang="en-US" sz="2000" dirty="0" smtClean="0">
                <a:ea typeface="標楷體" panose="03000509000000000000" pitchFamily="65" charset="-120"/>
              </a:rPr>
              <a:t>運動，挑選內部員工進行教育訓練，搭配來自外部的輔助，成為「</a:t>
            </a:r>
            <a:r>
              <a:rPr lang="zh-TW" altLang="en-US" sz="20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雙軌人才</a:t>
            </a:r>
            <a:r>
              <a:rPr lang="zh-TW" altLang="en-US" sz="2000" dirty="0" smtClean="0">
                <a:ea typeface="標楷體" panose="03000509000000000000" pitchFamily="65" charset="-120"/>
              </a:rPr>
              <a:t>」，</a:t>
            </a:r>
            <a:r>
              <a:rPr lang="zh-TW" altLang="en-US" sz="20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原有專長領域加入人工智慧</a:t>
            </a:r>
            <a:r>
              <a:rPr lang="zh-TW" altLang="en-US" sz="2000" dirty="0" smtClean="0">
                <a:ea typeface="標楷體" panose="03000509000000000000" pitchFamily="65" charset="-120"/>
              </a:rPr>
              <a:t>，組成企業專屬的人工智慧團隊。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62977" y="1153966"/>
            <a:ext cx="216025" cy="13499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585" y="5500430"/>
            <a:ext cx="1062284" cy="10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24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8" name="矩形 7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9E6C-8983-4AE3-B71B-04C4B19E4B3C}" type="slidenum">
              <a:rPr lang="zh-TW" altLang="en-US" smtClean="0">
                <a:latin typeface="+mn-lt"/>
                <a:ea typeface="標楷體" panose="03000509000000000000" pitchFamily="65" charset="-120"/>
              </a:rPr>
              <a:pPr/>
              <a:t>3</a:t>
            </a:fld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09287" y="413589"/>
            <a:ext cx="1124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ea typeface="標楷體" panose="03000509000000000000" pitchFamily="65" charset="-120"/>
              </a:rPr>
              <a:t>台灣產業</a:t>
            </a:r>
            <a:r>
              <a:rPr lang="en-US" altLang="zh-TW" sz="3600" b="1" dirty="0" smtClean="0">
                <a:ea typeface="標楷體" panose="03000509000000000000" pitchFamily="65" charset="-120"/>
              </a:rPr>
              <a:t>AI</a:t>
            </a:r>
            <a:r>
              <a:rPr lang="zh-TW" altLang="en-US" sz="3600" b="1" dirty="0" smtClean="0">
                <a:ea typeface="標楷體" panose="03000509000000000000" pitchFamily="65" charset="-120"/>
              </a:rPr>
              <a:t>化：打造第一支人工智慧團隊？</a:t>
            </a:r>
            <a:endParaRPr lang="zh-TW" altLang="en-US" sz="3600" b="1" dirty="0"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21295" y="5584807"/>
            <a:ext cx="8915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800" dirty="0" smtClean="0">
                <a:ea typeface="標楷體" panose="03000509000000000000" pitchFamily="65" charset="-120"/>
              </a:rPr>
              <a:t>AIA</a:t>
            </a:r>
            <a:r>
              <a:rPr lang="zh-TW" altLang="en-US" sz="2800" dirty="0" smtClean="0">
                <a:ea typeface="標楷體" panose="03000509000000000000" pitchFamily="65" charset="-120"/>
              </a:rPr>
              <a:t>前</a:t>
            </a:r>
            <a:r>
              <a:rPr lang="zh-TW" altLang="en-US" sz="2800" dirty="0">
                <a:ea typeface="標楷體" panose="03000509000000000000" pitchFamily="65" charset="-120"/>
              </a:rPr>
              <a:t>執行長陳昇瑋認為</a:t>
            </a:r>
            <a:r>
              <a:rPr lang="zh-TW" altLang="en-US" sz="2800" dirty="0" smtClean="0">
                <a:ea typeface="標楷體" panose="03000509000000000000" pitchFamily="65" charset="-120"/>
              </a:rPr>
              <a:t>：「第二、三種人才將會越來越多，人工智慧普及化，公司文化朝向</a:t>
            </a:r>
            <a:r>
              <a:rPr lang="zh-TW" altLang="en-US" sz="28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全民玩數據</a:t>
            </a:r>
            <a:r>
              <a:rPr lang="zh-TW" altLang="en-US" sz="2800" dirty="0" smtClean="0">
                <a:ea typeface="標楷體" panose="03000509000000000000" pitchFamily="65" charset="-120"/>
              </a:rPr>
              <a:t>！」</a:t>
            </a:r>
            <a:endParaRPr lang="zh-TW" altLang="en-US" sz="2800" dirty="0">
              <a:ea typeface="標楷體" panose="03000509000000000000" pitchFamily="65" charset="-120"/>
            </a:endParaRPr>
          </a:p>
        </p:txBody>
      </p:sp>
      <p:pic>
        <p:nvPicPr>
          <p:cNvPr id="2050" name="Picture 2" descr="資料分析&amp;amp;機器學習] 第5.5講: 如何加入資料科學團隊. 資料科學家被哈佛商業雜誌評為21世紀最性感的工作，那麼要如何才能擔任資料科學家呢… |  by Yeh James | JamesLearningNote |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701" r="23870"/>
          <a:stretch/>
        </p:blipFill>
        <p:spPr bwMode="auto">
          <a:xfrm>
            <a:off x="4832533" y="1876236"/>
            <a:ext cx="2154229" cy="202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優秀軟體工程師插畫下載| 素材下載聯盟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4490" b="97551" l="3730" r="96037">
                        <a14:foregroundMark x1="9324" y1="44898" x2="27972" y2="44898"/>
                        <a14:foregroundMark x1="27972" y1="47755" x2="27972" y2="56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0564" y="1782431"/>
            <a:ext cx="2015638" cy="230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精明能干的项目经理PNG图片素材免费下载_图片编号yegramvy-PNGBAG素材网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420" b="100000" l="0" r="100000">
                        <a14:foregroundMark x1="46133" y1="39559" x2="47733" y2="42602"/>
                        <a14:foregroundMark x1="55333" y1="39769" x2="53333" y2="45016"/>
                        <a14:foregroundMark x1="10400" y1="22350" x2="14267" y2="22980"/>
                        <a14:foregroundMark x1="6933" y1="21826" x2="2800" y2="32109"/>
                        <a14:foregroundMark x1="17333" y1="27807" x2="13333" y2="33893"/>
                        <a14:foregroundMark x1="7067" y1="34103" x2="10667" y2="34523"/>
                        <a14:foregroundMark x1="18400" y1="23190" x2="21467" y2="28017"/>
                        <a14:foregroundMark x1="42000" y1="5456" x2="53867" y2="14690"/>
                        <a14:foregroundMark x1="53067" y1="3568" x2="45600" y2="7450"/>
                        <a14:foregroundMark x1="58000" y1="5037" x2="58133" y2="9654"/>
                        <a14:foregroundMark x1="50000" y1="1574" x2="52267" y2="2413"/>
                        <a14:foregroundMark x1="50800" y1="3358" x2="48800" y2="3253"/>
                        <a14:foregroundMark x1="43333" y1="8290" x2="43333" y2="11962"/>
                        <a14:foregroundMark x1="50000" y1="14690" x2="50800" y2="15320"/>
                        <a14:foregroundMark x1="84667" y1="22875" x2="82000" y2="25184"/>
                        <a14:foregroundMark x1="89333" y1="21091" x2="92000" y2="22141"/>
                        <a14:foregroundMark x1="80533" y1="28751" x2="80000" y2="32214"/>
                        <a14:foregroundMark x1="88000" y1="35257" x2="93200" y2="35572"/>
                        <a14:foregroundMark x1="97600" y1="26128" x2="98533" y2="28961"/>
                        <a14:foregroundMark x1="47200" y1="44911" x2="47333" y2="47009"/>
                        <a14:foregroundMark x1="77333" y1="45960" x2="76267" y2="46905"/>
                        <a14:foregroundMark x1="23333" y1="45645" x2="24933" y2="46275"/>
                        <a14:foregroundMark x1="85067" y1="61805" x2="85067" y2="65058"/>
                        <a14:foregroundMark x1="74133" y1="59811" x2="73467" y2="62959"/>
                        <a14:foregroundMark x1="79333" y1="62959" x2="79733" y2="67471"/>
                        <a14:foregroundMark x1="79333" y1="58237" x2="81067" y2="59601"/>
                        <a14:foregroundMark x1="84400" y1="57817" x2="87200" y2="60546"/>
                        <a14:foregroundMark x1="77067" y1="57922" x2="73067" y2="59077"/>
                        <a14:foregroundMark x1="12400" y1="58132" x2="27200" y2="70094"/>
                        <a14:foregroundMark x1="26667" y1="57817" x2="14267" y2="71563"/>
                        <a14:foregroundMark x1="10533" y1="62329" x2="10267" y2="66212"/>
                        <a14:foregroundMark x1="16933" y1="57608" x2="20000" y2="58132"/>
                        <a14:foregroundMark x1="29867" y1="63694" x2="30267" y2="66527"/>
                        <a14:foregroundMark x1="22000" y1="70934" x2="18133" y2="71249"/>
                        <a14:foregroundMark x1="10267" y1="67366" x2="11867" y2="69360"/>
                        <a14:foregroundMark x1="78800" y1="57188" x2="82667" y2="57188"/>
                        <a14:foregroundMark x1="89600" y1="61280" x2="89067" y2="67471"/>
                        <a14:foregroundMark x1="70933" y1="63274" x2="76800" y2="71668"/>
                        <a14:foregroundMark x1="81600" y1="64113" x2="82933" y2="66632"/>
                        <a14:foregroundMark x1="88000" y1="68835" x2="81467" y2="71459"/>
                        <a14:foregroundMark x1="81333" y1="32949" x2="85333" y2="35362"/>
                        <a14:foregroundMark x1="46933" y1="14166" x2="48400" y2="14900"/>
                        <a14:foregroundMark x1="59200" y1="11647" x2="58133" y2="12802"/>
                        <a14:backgroundMark x1="1200" y1="24029" x2="800" y2="25184"/>
                        <a14:backgroundMark x1="99467" y1="32634" x2="99867" y2="316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01271" y="1938952"/>
            <a:ext cx="1535141" cy="19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271464" y="1156178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ea typeface="標楷體" panose="03000509000000000000" pitchFamily="65" charset="-120"/>
              </a:rPr>
              <a:t>『</a:t>
            </a:r>
            <a:r>
              <a:rPr lang="zh-TW" altLang="en-US" sz="2800" b="1" dirty="0">
                <a:ea typeface="標楷體" panose="03000509000000000000" pitchFamily="65" charset="-120"/>
              </a:rPr>
              <a:t>人工智慧人才</a:t>
            </a:r>
            <a:r>
              <a:rPr lang="en-US" altLang="zh-TW" sz="2800" dirty="0">
                <a:ea typeface="標楷體" panose="03000509000000000000" pitchFamily="65" charset="-120"/>
              </a:rPr>
              <a:t>』</a:t>
            </a:r>
            <a:r>
              <a:rPr lang="zh-TW" altLang="en-US" sz="2800" dirty="0">
                <a:ea typeface="標楷體" panose="03000509000000000000" pitchFamily="65" charset="-120"/>
              </a:rPr>
              <a:t>真正意思包含三種人：</a:t>
            </a:r>
            <a:endParaRPr lang="en-US" altLang="zh-TW" sz="2800" dirty="0"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71464" y="4082414"/>
            <a:ext cx="2304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ea typeface="標楷體" panose="03000509000000000000" pitchFamily="65" charset="-120"/>
              </a:rPr>
              <a:t>沒有領域知識，但</a:t>
            </a:r>
            <a:r>
              <a:rPr lang="zh-TW" altLang="en-US" sz="2000" b="1" dirty="0">
                <a:solidFill>
                  <a:schemeClr val="bg2"/>
                </a:solidFill>
                <a:ea typeface="標楷體" panose="03000509000000000000" pitchFamily="65" charset="-120"/>
              </a:rPr>
              <a:t>擅長以機器學習</a:t>
            </a:r>
            <a:r>
              <a:rPr lang="zh-TW" altLang="en-US" sz="2000" dirty="0">
                <a:ea typeface="標楷體" panose="03000509000000000000" pitchFamily="65" charset="-120"/>
              </a:rPr>
              <a:t>來解題的機器學習</a:t>
            </a:r>
            <a:r>
              <a:rPr lang="zh-TW" altLang="en-US" sz="2000" dirty="0" smtClean="0">
                <a:ea typeface="標楷體" panose="03000509000000000000" pitchFamily="65" charset="-120"/>
              </a:rPr>
              <a:t>工程師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367808" y="4077072"/>
            <a:ext cx="34076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ea typeface="標楷體" panose="03000509000000000000" pitchFamily="65" charset="-120"/>
              </a:rPr>
              <a:t>本身已經是</a:t>
            </a:r>
            <a:r>
              <a:rPr lang="zh-TW" altLang="en-US" sz="2000" b="1" dirty="0">
                <a:solidFill>
                  <a:schemeClr val="bg2"/>
                </a:solidFill>
                <a:ea typeface="標楷體" panose="03000509000000000000" pitchFamily="65" charset="-120"/>
              </a:rPr>
              <a:t>某領域的專業工作者</a:t>
            </a:r>
            <a:r>
              <a:rPr lang="zh-TW" altLang="en-US" sz="2000" dirty="0">
                <a:ea typeface="標楷體" panose="03000509000000000000" pitchFamily="65" charset="-120"/>
              </a:rPr>
              <a:t>，在學會機器學習之後</a:t>
            </a:r>
            <a:r>
              <a:rPr lang="zh-TW" altLang="en-US" sz="2000" dirty="0" smtClean="0">
                <a:ea typeface="標楷體" panose="03000509000000000000" pitchFamily="65" charset="-120"/>
              </a:rPr>
              <a:t>，成為</a:t>
            </a:r>
            <a:r>
              <a:rPr lang="zh-TW" altLang="en-US" sz="2000" dirty="0">
                <a:ea typeface="標楷體" panose="03000509000000000000" pitchFamily="65" charset="-120"/>
              </a:rPr>
              <a:t>懂得運用人工智慧這項工具的專業工作者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513093" y="4064530"/>
            <a:ext cx="29114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b="1" dirty="0">
                <a:solidFill>
                  <a:schemeClr val="bg2"/>
                </a:solidFill>
                <a:ea typeface="標楷體" panose="03000509000000000000" pitchFamily="65" charset="-120"/>
              </a:rPr>
              <a:t>懂得人工智慧原理與應用</a:t>
            </a:r>
            <a:r>
              <a:rPr lang="zh-TW" altLang="en-US" sz="2000" dirty="0">
                <a:ea typeface="標楷體" panose="03000509000000000000" pitchFamily="65" charset="-120"/>
              </a:rPr>
              <a:t>，能帶領團隊以人工智慧做</a:t>
            </a:r>
            <a:r>
              <a:rPr lang="zh-TW" altLang="en-US" sz="2000" b="1" dirty="0">
                <a:solidFill>
                  <a:schemeClr val="bg2"/>
                </a:solidFill>
                <a:ea typeface="標楷體" panose="03000509000000000000" pitchFamily="65" charset="-120"/>
              </a:rPr>
              <a:t>業務提升</a:t>
            </a:r>
            <a:r>
              <a:rPr lang="zh-TW" altLang="en-US" sz="2000" dirty="0">
                <a:ea typeface="標楷體" panose="03000509000000000000" pitchFamily="65" charset="-120"/>
              </a:rPr>
              <a:t>的</a:t>
            </a:r>
            <a:r>
              <a:rPr lang="zh-TW" altLang="en-US" sz="2000" b="1" dirty="0">
                <a:solidFill>
                  <a:schemeClr val="bg2"/>
                </a:solidFill>
                <a:ea typeface="標楷體" panose="03000509000000000000" pitchFamily="65" charset="-120"/>
              </a:rPr>
              <a:t>經理人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695" y="5443521"/>
            <a:ext cx="1062284" cy="106228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645845" y="400506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zh-TW" altLang="en-US" sz="7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42189" y="4028871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zh-TW" altLang="en-US" sz="7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911402" y="400506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zh-TW" altLang="en-US" sz="72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885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群組 60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66" name="矩形 65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A12E7159-2CA1-4B5D-8E4D-226202255A02}"/>
              </a:ext>
            </a:extLst>
          </p:cNvPr>
          <p:cNvSpPr/>
          <p:nvPr/>
        </p:nvSpPr>
        <p:spPr>
          <a:xfrm>
            <a:off x="937235" y="5800199"/>
            <a:ext cx="4149673" cy="6997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2689" y="388848"/>
            <a:ext cx="12192000" cy="64633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TW" altLang="en-US" sz="3600" b="1" dirty="0">
                <a:ea typeface="標楷體" panose="03000509000000000000" pitchFamily="65" charset="-120"/>
              </a:rPr>
              <a:t>全公司「玩數據」！別只</a:t>
            </a:r>
            <a:r>
              <a:rPr lang="zh-TW" altLang="en-US" sz="3600" b="1" dirty="0" smtClean="0">
                <a:ea typeface="標楷體" panose="03000509000000000000" pitchFamily="65" charset="-120"/>
              </a:rPr>
              <a:t>讓資料科學家</a:t>
            </a:r>
            <a:r>
              <a:rPr lang="zh-TW" altLang="en-US" sz="3600" b="1" dirty="0">
                <a:ea typeface="標楷體" panose="03000509000000000000" pitchFamily="65" charset="-120"/>
              </a:rPr>
              <a:t>專擅於前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566891" y="6215361"/>
            <a:ext cx="2133600" cy="365125"/>
          </a:xfrm>
        </p:spPr>
        <p:txBody>
          <a:bodyPr/>
          <a:lstStyle/>
          <a:p>
            <a:fld id="{1CF69E6C-8983-4AE3-B71B-04C4B19E4B3C}" type="slidenum">
              <a:rPr lang="zh-TW" altLang="en-US" smtClean="0">
                <a:latin typeface="+mn-lt"/>
                <a:ea typeface="標楷體" panose="03000509000000000000" pitchFamily="65" charset="-120"/>
              </a:rPr>
              <a:pPr/>
              <a:t>4</a:t>
            </a:fld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702299" y="1000563"/>
            <a:ext cx="9290245" cy="461663"/>
            <a:chOff x="1066834" y="886873"/>
            <a:chExt cx="10369723" cy="476042"/>
          </a:xfrm>
        </p:grpSpPr>
        <p:sp>
          <p:nvSpPr>
            <p:cNvPr id="48" name="矩形 47">
              <a:extLst>
                <a:ext uri="{FF2B5EF4-FFF2-40B4-BE49-F238E27FC236}">
                  <a16:creationId xmlns="" xmlns:a16="http://schemas.microsoft.com/office/drawing/2014/main" id="{244CAEBB-ADE1-47DB-955A-02401E731725}"/>
                </a:ext>
              </a:extLst>
            </p:cNvPr>
            <p:cNvSpPr/>
            <p:nvPr/>
          </p:nvSpPr>
          <p:spPr>
            <a:xfrm>
              <a:off x="1066834" y="948313"/>
              <a:ext cx="10369723" cy="373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TW" altLang="en-US">
                <a:ea typeface="標楷體" panose="03000509000000000000" pitchFamily="65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="" xmlns:a16="http://schemas.microsoft.com/office/drawing/2014/main" id="{E375DD32-FB76-454D-821C-8AC1E2D7DF92}"/>
                </a:ext>
              </a:extLst>
            </p:cNvPr>
            <p:cNvSpPr txBox="1"/>
            <p:nvPr/>
          </p:nvSpPr>
          <p:spPr>
            <a:xfrm>
              <a:off x="2758515" y="886873"/>
              <a:ext cx="7629774" cy="476042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TW" altLang="en-US" sz="2400" b="1" dirty="0">
                  <a:ea typeface="標楷體" panose="03000509000000000000" pitchFamily="65" charset="-120"/>
                </a:rPr>
                <a:t>思考：數據科學</a:t>
              </a:r>
              <a:r>
                <a:rPr lang="zh-TW" altLang="en-US" sz="2400" b="1" dirty="0" smtClean="0">
                  <a:ea typeface="標楷體" panose="03000509000000000000" pitchFamily="65" charset="-120"/>
                </a:rPr>
                <a:t>只是資料科學家</a:t>
              </a:r>
              <a:r>
                <a:rPr lang="zh-TW" altLang="en-US" sz="2400" b="1" dirty="0">
                  <a:ea typeface="標楷體" panose="03000509000000000000" pitchFamily="65" charset="-120"/>
                </a:rPr>
                <a:t>的範疇與責任嗎</a:t>
              </a:r>
              <a:r>
                <a:rPr lang="en-US" altLang="zh-TW" sz="2400" b="1" dirty="0">
                  <a:ea typeface="標楷體" panose="03000509000000000000" pitchFamily="65" charset="-120"/>
                </a:rPr>
                <a:t>?</a:t>
              </a:r>
              <a:endParaRPr lang="zh-TW" altLang="en-US" sz="2400" b="1" dirty="0">
                <a:ea typeface="標楷體" panose="03000509000000000000" pitchFamily="65" charset="-120"/>
              </a:endParaRPr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28337ED1-FEDB-4FD3-BE24-FBAD5AE1DED8}"/>
              </a:ext>
            </a:extLst>
          </p:cNvPr>
          <p:cNvSpPr txBox="1"/>
          <p:nvPr/>
        </p:nvSpPr>
        <p:spPr>
          <a:xfrm>
            <a:off x="3811620" y="2348452"/>
            <a:ext cx="6562887" cy="461663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50000"/>
                  </a:schemeClr>
                </a:solidFill>
                <a:ea typeface="標楷體" panose="03000509000000000000" pitchFamily="65" charset="-120"/>
              </a:rPr>
              <a:t>思考面向（含短、中、長期）</a:t>
            </a:r>
            <a:endParaRPr lang="en-US" altLang="zh-TW" sz="2400" dirty="0">
              <a:solidFill>
                <a:schemeClr val="accent2">
                  <a:lumMod val="50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="" xmlns:a16="http://schemas.microsoft.com/office/drawing/2014/main" id="{2ABDC434-4E83-4095-9712-2E9FA3C1CF4D}"/>
              </a:ext>
            </a:extLst>
          </p:cNvPr>
          <p:cNvSpPr txBox="1"/>
          <p:nvPr/>
        </p:nvSpPr>
        <p:spPr>
          <a:xfrm>
            <a:off x="426819" y="5661248"/>
            <a:ext cx="536032" cy="954105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r>
              <a:rPr lang="zh-TW" altLang="en-US" sz="2800" b="1" dirty="0">
                <a:solidFill>
                  <a:schemeClr val="accent3">
                    <a:lumMod val="50000"/>
                  </a:schemeClr>
                </a:solidFill>
                <a:ea typeface="標楷體" panose="03000509000000000000" pitchFamily="65" charset="-120"/>
              </a:rPr>
              <a:t>效果</a:t>
            </a:r>
            <a:endParaRPr lang="zh-TW" altLang="en-US" sz="2800" dirty="0">
              <a:solidFill>
                <a:schemeClr val="accent3">
                  <a:lumMod val="50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="" xmlns:a16="http://schemas.microsoft.com/office/drawing/2014/main" id="{89916BBE-315A-44FF-B0C8-76644F6C82F1}"/>
              </a:ext>
            </a:extLst>
          </p:cNvPr>
          <p:cNvSpPr txBox="1"/>
          <p:nvPr/>
        </p:nvSpPr>
        <p:spPr>
          <a:xfrm>
            <a:off x="964320" y="5784358"/>
            <a:ext cx="4005451" cy="707884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zh-TW" altLang="en-US" sz="2000" b="1" dirty="0">
                <a:ea typeface="標楷體" panose="03000509000000000000" pitchFamily="65" charset="-120"/>
              </a:rPr>
              <a:t>問題發生時可以更清楚看見優劣勢、整體問題輪廓、內部資源的調度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755067" y="1427270"/>
            <a:ext cx="10237479" cy="993877"/>
            <a:chOff x="755379" y="1287433"/>
            <a:chExt cx="10091386" cy="993877"/>
          </a:xfrm>
        </p:grpSpPr>
        <p:sp>
          <p:nvSpPr>
            <p:cNvPr id="57" name="矩形 56">
              <a:extLst>
                <a:ext uri="{FF2B5EF4-FFF2-40B4-BE49-F238E27FC236}">
                  <a16:creationId xmlns="" xmlns:a16="http://schemas.microsoft.com/office/drawing/2014/main" id="{A540B47C-5776-430B-B2AD-01E0BCDAA7CA}"/>
                </a:ext>
              </a:extLst>
            </p:cNvPr>
            <p:cNvSpPr/>
            <p:nvPr/>
          </p:nvSpPr>
          <p:spPr>
            <a:xfrm>
              <a:off x="1689100" y="1363226"/>
              <a:ext cx="9157665" cy="3799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TW" altLang="en-US">
                <a:ea typeface="標楷體" panose="03000509000000000000" pitchFamily="65" charset="-12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="" xmlns:a16="http://schemas.microsoft.com/office/drawing/2014/main" id="{0D56B1DB-422B-4928-AF57-1100AD231C40}"/>
                </a:ext>
              </a:extLst>
            </p:cNvPr>
            <p:cNvSpPr/>
            <p:nvPr/>
          </p:nvSpPr>
          <p:spPr>
            <a:xfrm>
              <a:off x="1689095" y="1845576"/>
              <a:ext cx="9157669" cy="4134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TW" altLang="en-US">
                <a:ea typeface="標楷體" panose="03000509000000000000" pitchFamily="65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="" xmlns:a16="http://schemas.microsoft.com/office/drawing/2014/main" id="{8A5DE42F-75A5-4D22-95FC-A410EE4BBC36}"/>
                </a:ext>
              </a:extLst>
            </p:cNvPr>
            <p:cNvSpPr txBox="1"/>
            <p:nvPr/>
          </p:nvSpPr>
          <p:spPr>
            <a:xfrm>
              <a:off x="755379" y="1287433"/>
              <a:ext cx="1018487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3">
                      <a:lumMod val="50000"/>
                    </a:schemeClr>
                  </a:solidFill>
                  <a:ea typeface="標楷體" panose="03000509000000000000" pitchFamily="65" charset="-120"/>
                </a:rPr>
                <a:t>情境</a:t>
              </a:r>
              <a:endParaRPr lang="en-US" altLang="zh-TW" sz="2800" dirty="0">
                <a:solidFill>
                  <a:schemeClr val="accent3">
                    <a:lumMod val="50000"/>
                  </a:schemeClr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="" xmlns:a16="http://schemas.microsoft.com/office/drawing/2014/main" id="{F8A28973-DD0F-4053-A1C1-14A5834B6754}"/>
                </a:ext>
              </a:extLst>
            </p:cNvPr>
            <p:cNvSpPr txBox="1"/>
            <p:nvPr/>
          </p:nvSpPr>
          <p:spPr>
            <a:xfrm>
              <a:off x="766637" y="1757415"/>
              <a:ext cx="1007229" cy="523218"/>
            </a:xfrm>
            <a:prstGeom prst="rect">
              <a:avLst/>
            </a:prstGeom>
            <a:noFill/>
          </p:spPr>
          <p:txBody>
            <a:bodyPr wrap="square" lIns="91438" tIns="45719" rIns="91438" bIns="45719">
              <a:spAutoFit/>
            </a:bodyPr>
            <a:lstStyle/>
            <a:p>
              <a:r>
                <a:rPr lang="zh-TW" altLang="en-US" sz="2800" b="1" dirty="0">
                  <a:solidFill>
                    <a:schemeClr val="accent3">
                      <a:lumMod val="50000"/>
                    </a:schemeClr>
                  </a:solidFill>
                  <a:ea typeface="標楷體" panose="03000509000000000000" pitchFamily="65" charset="-120"/>
                </a:rPr>
                <a:t>限制</a:t>
              </a:r>
              <a:endParaRPr lang="en-US" altLang="zh-TW" sz="2800" dirty="0">
                <a:solidFill>
                  <a:schemeClr val="accent3">
                    <a:lumMod val="50000"/>
                  </a:schemeClr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="" xmlns:a16="http://schemas.microsoft.com/office/drawing/2014/main" id="{4C633456-61E7-4AFB-BCC3-D8116CACC4C7}"/>
                </a:ext>
              </a:extLst>
            </p:cNvPr>
            <p:cNvSpPr txBox="1"/>
            <p:nvPr/>
          </p:nvSpPr>
          <p:spPr>
            <a:xfrm>
              <a:off x="1912651" y="1302239"/>
              <a:ext cx="5848772" cy="461665"/>
            </a:xfrm>
            <a:prstGeom prst="rect">
              <a:avLst/>
            </a:prstGeom>
            <a:noFill/>
          </p:spPr>
          <p:txBody>
            <a:bodyPr wrap="square" lIns="91438" tIns="45719" rIns="91438" bIns="45719">
              <a:spAutoFit/>
            </a:bodyPr>
            <a:lstStyle/>
            <a:p>
              <a:r>
                <a:rPr lang="zh-TW" altLang="en-US" sz="2400" b="1" dirty="0">
                  <a:ea typeface="標楷體" panose="03000509000000000000" pitchFamily="65" charset="-120"/>
                </a:rPr>
                <a:t>策略性問題發生、</a:t>
              </a:r>
              <a:r>
                <a:rPr lang="zh-TW" altLang="en-US" sz="2400" b="1" dirty="0" smtClean="0">
                  <a:ea typeface="標楷體" panose="03000509000000000000" pitchFamily="65" charset="-120"/>
                </a:rPr>
                <a:t>重大事件變動</a:t>
              </a:r>
              <a:endParaRPr lang="zh-TW" altLang="en-US" sz="2400" b="1" dirty="0">
                <a:ea typeface="標楷體" panose="03000509000000000000" pitchFamily="65" charset="-12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="" xmlns:a16="http://schemas.microsoft.com/office/drawing/2014/main" id="{89FE4755-DADF-4BCE-BE11-BC58904DBA20}"/>
                </a:ext>
              </a:extLst>
            </p:cNvPr>
            <p:cNvSpPr txBox="1"/>
            <p:nvPr/>
          </p:nvSpPr>
          <p:spPr>
            <a:xfrm>
              <a:off x="1907300" y="1819645"/>
              <a:ext cx="7486655" cy="461665"/>
            </a:xfrm>
            <a:prstGeom prst="rect">
              <a:avLst/>
            </a:prstGeom>
            <a:noFill/>
          </p:spPr>
          <p:txBody>
            <a:bodyPr wrap="square" lIns="91438" tIns="45719" rIns="91438" bIns="45719">
              <a:spAutoFit/>
            </a:bodyPr>
            <a:lstStyle/>
            <a:p>
              <a:r>
                <a:rPr lang="zh-TW" altLang="en-US" sz="2400" b="1" dirty="0">
                  <a:ea typeface="標楷體" panose="03000509000000000000" pitchFamily="65" charset="-120"/>
                </a:rPr>
                <a:t>現有分析數據相對稀少、不得不做出決策、時間急迫</a:t>
              </a:r>
            </a:p>
          </p:txBody>
        </p:sp>
      </p:grpSp>
      <p:grpSp>
        <p:nvGrpSpPr>
          <p:cNvPr id="96" name="群組 95">
            <a:extLst>
              <a:ext uri="{FF2B5EF4-FFF2-40B4-BE49-F238E27FC236}">
                <a16:creationId xmlns="" xmlns:a16="http://schemas.microsoft.com/office/drawing/2014/main" id="{BB6A3611-4FD7-4351-95E9-FEE4E30ABBAC}"/>
              </a:ext>
            </a:extLst>
          </p:cNvPr>
          <p:cNvGrpSpPr/>
          <p:nvPr/>
        </p:nvGrpSpPr>
        <p:grpSpPr>
          <a:xfrm>
            <a:off x="546864" y="2764282"/>
            <a:ext cx="10944203" cy="2853446"/>
            <a:chOff x="127516" y="2698124"/>
            <a:chExt cx="8841196" cy="3010313"/>
          </a:xfrm>
        </p:grpSpPr>
        <p:sp>
          <p:nvSpPr>
            <p:cNvPr id="49" name="箭號: ＞形 48">
              <a:extLst>
                <a:ext uri="{FF2B5EF4-FFF2-40B4-BE49-F238E27FC236}">
                  <a16:creationId xmlns="" xmlns:a16="http://schemas.microsoft.com/office/drawing/2014/main" id="{7044EA7D-51A5-4A41-B6BF-3464D199F7B2}"/>
                </a:ext>
              </a:extLst>
            </p:cNvPr>
            <p:cNvSpPr/>
            <p:nvPr/>
          </p:nvSpPr>
          <p:spPr>
            <a:xfrm>
              <a:off x="2797475" y="2698125"/>
              <a:ext cx="3014046" cy="3010312"/>
            </a:xfrm>
            <a:prstGeom prst="chevron">
              <a:avLst>
                <a:gd name="adj" fmla="val 1007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84" name="箭號: 五邊形 83">
              <a:extLst>
                <a:ext uri="{FF2B5EF4-FFF2-40B4-BE49-F238E27FC236}">
                  <a16:creationId xmlns="" xmlns:a16="http://schemas.microsoft.com/office/drawing/2014/main" id="{EC39E8CD-46EE-4BF1-8378-D0939F91816F}"/>
                </a:ext>
              </a:extLst>
            </p:cNvPr>
            <p:cNvSpPr/>
            <p:nvPr/>
          </p:nvSpPr>
          <p:spPr>
            <a:xfrm>
              <a:off x="130854" y="2698124"/>
              <a:ext cx="2923541" cy="3010313"/>
            </a:xfrm>
            <a:prstGeom prst="homePlate">
              <a:avLst>
                <a:gd name="adj" fmla="val 971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ea typeface="標楷體" panose="03000509000000000000" pitchFamily="65" charset="-120"/>
              </a:endParaRPr>
            </a:p>
          </p:txBody>
        </p:sp>
        <p:sp>
          <p:nvSpPr>
            <p:cNvPr id="50" name="箭號: ＞形 49">
              <a:extLst>
                <a:ext uri="{FF2B5EF4-FFF2-40B4-BE49-F238E27FC236}">
                  <a16:creationId xmlns="" xmlns:a16="http://schemas.microsoft.com/office/drawing/2014/main" id="{607248EE-9D4D-411C-8702-B99BD9D34269}"/>
                </a:ext>
              </a:extLst>
            </p:cNvPr>
            <p:cNvSpPr/>
            <p:nvPr/>
          </p:nvSpPr>
          <p:spPr>
            <a:xfrm>
              <a:off x="5532545" y="2698124"/>
              <a:ext cx="3436167" cy="3010312"/>
            </a:xfrm>
            <a:prstGeom prst="chevron">
              <a:avLst>
                <a:gd name="adj" fmla="val 1002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="" xmlns:a16="http://schemas.microsoft.com/office/drawing/2014/main" id="{006ECA2F-238D-44C3-B18F-E25A898CDE7B}"/>
                </a:ext>
              </a:extLst>
            </p:cNvPr>
            <p:cNvSpPr txBox="1"/>
            <p:nvPr/>
          </p:nvSpPr>
          <p:spPr>
            <a:xfrm>
              <a:off x="127516" y="2703911"/>
              <a:ext cx="27553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ea typeface="標楷體" panose="03000509000000000000" pitchFamily="65" charset="-120"/>
                </a:rPr>
                <a:t>短期：執行效率、準度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="" xmlns:a16="http://schemas.microsoft.com/office/drawing/2014/main" id="{43E8538A-675D-4D53-B572-66AE8BEC683C}"/>
                </a:ext>
              </a:extLst>
            </p:cNvPr>
            <p:cNvGrpSpPr/>
            <p:nvPr/>
          </p:nvGrpSpPr>
          <p:grpSpPr>
            <a:xfrm>
              <a:off x="133856" y="2930570"/>
              <a:ext cx="2815274" cy="2742942"/>
              <a:chOff x="426112" y="3121668"/>
              <a:chExt cx="2815274" cy="2742942"/>
            </a:xfrm>
          </p:grpSpPr>
          <p:sp>
            <p:nvSpPr>
              <p:cNvPr id="63" name="文字方塊 62">
                <a:extLst>
                  <a:ext uri="{FF2B5EF4-FFF2-40B4-BE49-F238E27FC236}">
                    <a16:creationId xmlns="" xmlns:a16="http://schemas.microsoft.com/office/drawing/2014/main" id="{24EF7583-1BCB-4012-97ED-3B61FCC9FBF7}"/>
                  </a:ext>
                </a:extLst>
              </p:cNvPr>
              <p:cNvSpPr txBox="1"/>
              <p:nvPr/>
            </p:nvSpPr>
            <p:spPr>
              <a:xfrm>
                <a:off x="690658" y="5050580"/>
                <a:ext cx="2550728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ea typeface="標楷體" panose="03000509000000000000" pitchFamily="65" charset="-120"/>
                  </a:rPr>
                  <a:t>原則：聚焦高效益策略</a:t>
                </a:r>
              </a:p>
            </p:txBody>
          </p:sp>
          <p:grpSp>
            <p:nvGrpSpPr>
              <p:cNvPr id="76" name="群組 75">
                <a:extLst>
                  <a:ext uri="{FF2B5EF4-FFF2-40B4-BE49-F238E27FC236}">
                    <a16:creationId xmlns="" xmlns:a16="http://schemas.microsoft.com/office/drawing/2014/main" id="{494887C7-5299-4D49-86F7-4C9CCFD117B8}"/>
                  </a:ext>
                </a:extLst>
              </p:cNvPr>
              <p:cNvGrpSpPr/>
              <p:nvPr/>
            </p:nvGrpSpPr>
            <p:grpSpPr>
              <a:xfrm>
                <a:off x="426112" y="3121668"/>
                <a:ext cx="2673796" cy="2742942"/>
                <a:chOff x="426112" y="3121668"/>
                <a:chExt cx="2673796" cy="2742942"/>
              </a:xfrm>
            </p:grpSpPr>
            <p:sp>
              <p:nvSpPr>
                <p:cNvPr id="62" name="文字方塊 61">
                  <a:extLst>
                    <a:ext uri="{FF2B5EF4-FFF2-40B4-BE49-F238E27FC236}">
                      <a16:creationId xmlns="" xmlns:a16="http://schemas.microsoft.com/office/drawing/2014/main" id="{647F4DD9-9901-42A4-A1C3-A3EF30546A0F}"/>
                    </a:ext>
                  </a:extLst>
                </p:cNvPr>
                <p:cNvSpPr txBox="1"/>
                <p:nvPr/>
              </p:nvSpPr>
              <p:spPr>
                <a:xfrm>
                  <a:off x="755892" y="5402945"/>
                  <a:ext cx="200171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2400" b="1" dirty="0">
                      <a:ea typeface="標楷體" panose="03000509000000000000" pitchFamily="65" charset="-120"/>
                    </a:rPr>
                    <a:t>定義並建構問題</a:t>
                  </a:r>
                  <a:endParaRPr lang="zh-TW" altLang="en-US" sz="2400" dirty="0">
                    <a:ea typeface="標楷體" panose="03000509000000000000" pitchFamily="65" charset="-120"/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="" xmlns:a16="http://schemas.microsoft.com/office/drawing/2014/main" id="{060753D6-4517-4267-9925-12B692C788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54768" y="3343756"/>
                  <a:ext cx="868574" cy="1001003"/>
                </a:xfrm>
                <a:prstGeom prst="rect">
                  <a:avLst/>
                </a:prstGeom>
              </p:spPr>
            </p:pic>
            <p:pic>
              <p:nvPicPr>
                <p:cNvPr id="65" name="圖片 64">
                  <a:extLst>
                    <a:ext uri="{FF2B5EF4-FFF2-40B4-BE49-F238E27FC236}">
                      <a16:creationId xmlns="" xmlns:a16="http://schemas.microsoft.com/office/drawing/2014/main" id="{43067981-9875-49C2-A438-CBF9DB4303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 xmlns="">
                        <a14:imgLayer r:embed="rId4">
                          <a14:imgEffect>
                            <a14:backgroundRemoval t="10000" b="90000" l="10000" r="90000">
                              <a14:foregroundMark x1="32031" y1="36816" x2="32031" y2="36816"/>
                              <a14:foregroundMark x1="33887" y1="23242" x2="33887" y2="23242"/>
                              <a14:foregroundMark x1="52539" y1="25000" x2="52539" y2="25000"/>
                              <a14:foregroundMark x1="57813" y1="39746" x2="57813" y2="39746"/>
                              <a14:foregroundMark x1="80664" y1="31348" x2="80664" y2="31348"/>
                              <a14:foregroundMark x1="47070" y1="20508" x2="47070" y2="20508"/>
                              <a14:foregroundMark x1="41309" y1="20996" x2="41309" y2="2099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9918" y="3121668"/>
                  <a:ext cx="1174055" cy="1414824"/>
                </a:xfrm>
                <a:prstGeom prst="rect">
                  <a:avLst/>
                </a:prstGeom>
              </p:spPr>
            </p:pic>
            <p:sp>
              <p:nvSpPr>
                <p:cNvPr id="69" name="文字方塊 68">
                  <a:extLst>
                    <a:ext uri="{FF2B5EF4-FFF2-40B4-BE49-F238E27FC236}">
                      <a16:creationId xmlns="" xmlns:a16="http://schemas.microsoft.com/office/drawing/2014/main" id="{CCF1A1E8-6A38-4029-BCA6-378222CE1216}"/>
                    </a:ext>
                  </a:extLst>
                </p:cNvPr>
                <p:cNvSpPr txBox="1"/>
                <p:nvPr/>
              </p:nvSpPr>
              <p:spPr>
                <a:xfrm>
                  <a:off x="426112" y="4374768"/>
                  <a:ext cx="1324875" cy="6976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dirty="0">
                      <a:ea typeface="標楷體" panose="03000509000000000000" pitchFamily="65" charset="-120"/>
                    </a:rPr>
                    <a:t>思考</a:t>
                  </a:r>
                  <a:r>
                    <a:rPr lang="en-US" altLang="zh-TW" dirty="0">
                      <a:ea typeface="標楷體" panose="03000509000000000000" pitchFamily="65" charset="-120"/>
                    </a:rPr>
                    <a:t>SWOT</a:t>
                  </a:r>
                  <a:r>
                    <a:rPr lang="zh-TW" altLang="en-US" dirty="0">
                      <a:ea typeface="標楷體" panose="03000509000000000000" pitchFamily="65" charset="-120"/>
                    </a:rPr>
                    <a:t>與長期策略</a:t>
                  </a:r>
                </a:p>
              </p:txBody>
            </p:sp>
            <p:sp>
              <p:nvSpPr>
                <p:cNvPr id="70" name="文字方塊 69">
                  <a:extLst>
                    <a:ext uri="{FF2B5EF4-FFF2-40B4-BE49-F238E27FC236}">
                      <a16:creationId xmlns="" xmlns:a16="http://schemas.microsoft.com/office/drawing/2014/main" id="{C6F9F0BD-FC39-4AD1-ADFD-46D5A0C98751}"/>
                    </a:ext>
                  </a:extLst>
                </p:cNvPr>
                <p:cNvSpPr txBox="1"/>
                <p:nvPr/>
              </p:nvSpPr>
              <p:spPr>
                <a:xfrm>
                  <a:off x="1748834" y="4395620"/>
                  <a:ext cx="1351074" cy="6976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dirty="0">
                      <a:ea typeface="標楷體" panose="03000509000000000000" pitchFamily="65" charset="-120"/>
                    </a:rPr>
                    <a:t>衡量專案</a:t>
                  </a:r>
                  <a:r>
                    <a:rPr lang="zh-TW" altLang="en-US" b="1" dirty="0">
                      <a:solidFill>
                        <a:srgbClr val="EA591F"/>
                      </a:solidFill>
                      <a:ea typeface="標楷體" panose="03000509000000000000" pitchFamily="65" charset="-120"/>
                    </a:rPr>
                    <a:t>成功</a:t>
                  </a:r>
                  <a:r>
                    <a:rPr lang="zh-TW" altLang="en-US" dirty="0">
                      <a:ea typeface="標楷體" panose="03000509000000000000" pitchFamily="65" charset="-120"/>
                    </a:rPr>
                    <a:t>機率</a:t>
                  </a:r>
                </a:p>
              </p:txBody>
            </p:sp>
          </p:grpSp>
        </p:grpSp>
        <p:grpSp>
          <p:nvGrpSpPr>
            <p:cNvPr id="92" name="群組 91">
              <a:extLst>
                <a:ext uri="{FF2B5EF4-FFF2-40B4-BE49-F238E27FC236}">
                  <a16:creationId xmlns="" xmlns:a16="http://schemas.microsoft.com/office/drawing/2014/main" id="{EC3B78C1-AAEF-483E-B12F-8707E5ECFE78}"/>
                </a:ext>
              </a:extLst>
            </p:cNvPr>
            <p:cNvGrpSpPr/>
            <p:nvPr/>
          </p:nvGrpSpPr>
          <p:grpSpPr>
            <a:xfrm>
              <a:off x="2938067" y="2698229"/>
              <a:ext cx="2622854" cy="2970071"/>
              <a:chOff x="2780791" y="2674602"/>
              <a:chExt cx="2622854" cy="2970071"/>
            </a:xfrm>
          </p:grpSpPr>
          <p:sp>
            <p:nvSpPr>
              <p:cNvPr id="25" name="十字形 24">
                <a:extLst>
                  <a:ext uri="{FF2B5EF4-FFF2-40B4-BE49-F238E27FC236}">
                    <a16:creationId xmlns="" xmlns:a16="http://schemas.microsoft.com/office/drawing/2014/main" id="{1C379F29-2FF5-490C-829A-B357CF4AC0CB}"/>
                  </a:ext>
                </a:extLst>
              </p:cNvPr>
              <p:cNvSpPr/>
              <p:nvPr/>
            </p:nvSpPr>
            <p:spPr>
              <a:xfrm>
                <a:off x="3941027" y="4269435"/>
                <a:ext cx="325261" cy="295685"/>
              </a:xfrm>
              <a:prstGeom prst="plus">
                <a:avLst>
                  <a:gd name="adj" fmla="val 3939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ea typeface="標楷體" panose="03000509000000000000" pitchFamily="65" charset="-120"/>
                </a:endParaRPr>
              </a:p>
            </p:txBody>
          </p:sp>
          <p:pic>
            <p:nvPicPr>
              <p:cNvPr id="73" name="圖片 72">
                <a:extLst>
                  <a:ext uri="{FF2B5EF4-FFF2-40B4-BE49-F238E27FC236}">
                    <a16:creationId xmlns="" xmlns:a16="http://schemas.microsoft.com/office/drawing/2014/main" id="{D7761134-3C7D-4B7C-A3C0-94990AB5E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6">
                        <a14:imgEffect>
                          <a14:backgroundRemoval t="3111" b="91556" l="9778" r="89778">
                            <a14:foregroundMark x1="46667" y1="9778" x2="49778" y2="15111"/>
                            <a14:foregroundMark x1="66667" y1="22222" x2="71556" y2="29333"/>
                            <a14:foregroundMark x1="60000" y1="37778" x2="59556" y2="41333"/>
                            <a14:foregroundMark x1="29333" y1="23111" x2="29333" y2="24889"/>
                            <a14:foregroundMark x1="41333" y1="91556" x2="57333" y2="91111"/>
                            <a14:foregroundMark x1="46667" y1="3111" x2="52000" y2="57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40563" y="3010945"/>
                <a:ext cx="987385" cy="1105944"/>
              </a:xfrm>
              <a:prstGeom prst="rect">
                <a:avLst/>
              </a:prstGeom>
            </p:spPr>
          </p:pic>
          <p:sp>
            <p:nvSpPr>
              <p:cNvPr id="26" name="文字方塊 25">
                <a:extLst>
                  <a:ext uri="{FF2B5EF4-FFF2-40B4-BE49-F238E27FC236}">
                    <a16:creationId xmlns="" xmlns:a16="http://schemas.microsoft.com/office/drawing/2014/main" id="{2BF84670-B215-44F9-A65A-E59AC0903B80}"/>
                  </a:ext>
                </a:extLst>
              </p:cNvPr>
              <p:cNvSpPr txBox="1"/>
              <p:nvPr/>
            </p:nvSpPr>
            <p:spPr>
              <a:xfrm>
                <a:off x="2909687" y="4661083"/>
                <a:ext cx="1133361" cy="405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 dirty="0" smtClean="0">
                    <a:ea typeface="標楷體" panose="03000509000000000000" pitchFamily="65" charset="-120"/>
                  </a:rPr>
                  <a:t>資料科學家</a:t>
                </a:r>
                <a:endParaRPr lang="zh-TW" altLang="en-US" b="1" dirty="0">
                  <a:ea typeface="標楷體" panose="03000509000000000000" pitchFamily="65" charset="-120"/>
                </a:endParaRPr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="" xmlns:a16="http://schemas.microsoft.com/office/drawing/2014/main" id="{87A48E1B-1319-4280-9E42-989065F915D2}"/>
                  </a:ext>
                </a:extLst>
              </p:cNvPr>
              <p:cNvSpPr txBox="1"/>
              <p:nvPr/>
            </p:nvSpPr>
            <p:spPr>
              <a:xfrm>
                <a:off x="3215732" y="2674602"/>
                <a:ext cx="20428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000" b="1" dirty="0">
                    <a:ea typeface="標楷體" panose="03000509000000000000" pitchFamily="65" charset="-120"/>
                  </a:rPr>
                  <a:t>中期：思考廣度</a:t>
                </a:r>
              </a:p>
            </p:txBody>
          </p:sp>
          <p:sp>
            <p:nvSpPr>
              <p:cNvPr id="72" name="文字方塊 71">
                <a:extLst>
                  <a:ext uri="{FF2B5EF4-FFF2-40B4-BE49-F238E27FC236}">
                    <a16:creationId xmlns="" xmlns:a16="http://schemas.microsoft.com/office/drawing/2014/main" id="{2224BE8C-13B1-40F4-88D7-5599EED78400}"/>
                  </a:ext>
                </a:extLst>
              </p:cNvPr>
              <p:cNvSpPr txBox="1"/>
              <p:nvPr/>
            </p:nvSpPr>
            <p:spPr>
              <a:xfrm>
                <a:off x="2780791" y="5183008"/>
                <a:ext cx="25507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400" b="1" dirty="0">
                    <a:ea typeface="標楷體" panose="03000509000000000000" pitchFamily="65" charset="-120"/>
                  </a:rPr>
                  <a:t>推動數據</a:t>
                </a:r>
                <a:r>
                  <a:rPr lang="zh-TW" altLang="en-US" sz="2400" b="1" dirty="0" smtClean="0">
                    <a:ea typeface="標楷體" panose="03000509000000000000" pitchFamily="65" charset="-120"/>
                  </a:rPr>
                  <a:t>科學民主化</a:t>
                </a:r>
                <a:endParaRPr lang="zh-TW" altLang="en-US" sz="2400" b="1" dirty="0">
                  <a:ea typeface="標楷體" panose="03000509000000000000" pitchFamily="65" charset="-120"/>
                </a:endParaRPr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="" xmlns:a16="http://schemas.microsoft.com/office/drawing/2014/main" id="{88537CE4-7616-4D26-B44F-7133BFF61D63}"/>
                  </a:ext>
                </a:extLst>
              </p:cNvPr>
              <p:cNvSpPr txBox="1"/>
              <p:nvPr/>
            </p:nvSpPr>
            <p:spPr>
              <a:xfrm>
                <a:off x="3475287" y="3709703"/>
                <a:ext cx="1149568" cy="38472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ea typeface="標楷體" panose="03000509000000000000" pitchFamily="65" charset="-120"/>
                  </a:rPr>
                  <a:t>高階主管</a:t>
                </a: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="" xmlns:a16="http://schemas.microsoft.com/office/drawing/2014/main" id="{CA19DB8B-DEB0-4A18-96DF-A35A2113F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 xmlns="">
                      <a14:imgLayer r:embed="rId8">
                        <a14:imgEffect>
                          <a14:backgroundRemoval t="1953" b="96094" l="4297" r="97266">
                            <a14:foregroundMark x1="19531" y1="8594" x2="25391" y2="10156"/>
                            <a14:foregroundMark x1="46094" y1="9375" x2="58203" y2="10156"/>
                            <a14:foregroundMark x1="75391" y1="10156" x2="83594" y2="10938"/>
                            <a14:foregroundMark x1="83594" y1="48047" x2="83594" y2="74219"/>
                            <a14:foregroundMark x1="71094" y1="87109" x2="70313" y2="96094"/>
                            <a14:foregroundMark x1="14844" y1="63672" x2="12891" y2="89453"/>
                            <a14:foregroundMark x1="4297" y1="35156" x2="4297" y2="47266"/>
                            <a14:foregroundMark x1="93750" y1="35938" x2="97266" y2="57813"/>
                            <a14:foregroundMark x1="4297" y1="50781" x2="4297" y2="57813"/>
                            <a14:foregroundMark x1="34766" y1="66797" x2="34766" y2="75000"/>
                            <a14:foregroundMark x1="20313" y1="1953" x2="21875" y2="195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37805" y="3937991"/>
                <a:ext cx="790126" cy="869952"/>
              </a:xfrm>
              <a:prstGeom prst="rect">
                <a:avLst/>
              </a:prstGeom>
            </p:spPr>
          </p:pic>
          <p:sp>
            <p:nvSpPr>
              <p:cNvPr id="27" name="文字方塊 26">
                <a:extLst>
                  <a:ext uri="{FF2B5EF4-FFF2-40B4-BE49-F238E27FC236}">
                    <a16:creationId xmlns="" xmlns:a16="http://schemas.microsoft.com/office/drawing/2014/main" id="{20993526-DF95-4AE7-8FA9-8575E16A71A5}"/>
                  </a:ext>
                </a:extLst>
              </p:cNvPr>
              <p:cNvSpPr txBox="1"/>
              <p:nvPr/>
            </p:nvSpPr>
            <p:spPr>
              <a:xfrm>
                <a:off x="4390004" y="4602139"/>
                <a:ext cx="1013641" cy="67710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ea typeface="標楷體" panose="03000509000000000000" pitchFamily="65" charset="-120"/>
                  </a:rPr>
                  <a:t>全體員工</a:t>
                </a:r>
                <a:endParaRPr lang="en-US" altLang="zh-TW" b="1" dirty="0">
                  <a:ea typeface="標楷體" panose="03000509000000000000" pitchFamily="65" charset="-120"/>
                </a:endParaRPr>
              </a:p>
              <a:p>
                <a:pPr algn="ctr"/>
                <a:r>
                  <a:rPr lang="en-US" altLang="zh-TW" b="1" dirty="0">
                    <a:ea typeface="標楷體" panose="03000509000000000000" pitchFamily="65" charset="-120"/>
                  </a:rPr>
                  <a:t>domain</a:t>
                </a:r>
                <a:endParaRPr lang="zh-TW" altLang="en-US" b="1" dirty="0">
                  <a:ea typeface="標楷體" panose="03000509000000000000" pitchFamily="65" charset="-120"/>
                </a:endParaRPr>
              </a:p>
            </p:txBody>
          </p:sp>
          <p:pic>
            <p:nvPicPr>
              <p:cNvPr id="14" name="圖片 13">
                <a:extLst>
                  <a:ext uri="{FF2B5EF4-FFF2-40B4-BE49-F238E27FC236}">
                    <a16:creationId xmlns="" xmlns:a16="http://schemas.microsoft.com/office/drawing/2014/main" id="{6AAFD856-2C75-41F7-BCD4-A8D5D68DA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 xmlns="">
                      <a14:imgLayer r:embed="rId10">
                        <a14:imgEffect>
                          <a14:backgroundRemoval t="10000" b="90000" l="10000" r="90000">
                            <a14:foregroundMark x1="60526" y1="58684" x2="69211" y2="4894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54395" y="3937991"/>
                <a:ext cx="734313" cy="801515"/>
              </a:xfrm>
              <a:prstGeom prst="rect">
                <a:avLst/>
              </a:prstGeom>
            </p:spPr>
          </p:pic>
        </p:grpSp>
        <p:sp>
          <p:nvSpPr>
            <p:cNvPr id="78" name="文字方塊 77">
              <a:extLst>
                <a:ext uri="{FF2B5EF4-FFF2-40B4-BE49-F238E27FC236}">
                  <a16:creationId xmlns="" xmlns:a16="http://schemas.microsoft.com/office/drawing/2014/main" id="{42ED692C-D85A-4530-A42C-7BA8D4C15098}"/>
                </a:ext>
              </a:extLst>
            </p:cNvPr>
            <p:cNvSpPr txBox="1"/>
            <p:nvPr/>
          </p:nvSpPr>
          <p:spPr>
            <a:xfrm>
              <a:off x="5478463" y="5216954"/>
              <a:ext cx="339279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ea typeface="標楷體" panose="03000509000000000000" pitchFamily="65" charset="-120"/>
                </a:rPr>
                <a:t>下達明確願景與調整內部流程</a:t>
              </a: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="" xmlns:a16="http://schemas.microsoft.com/office/drawing/2014/main" id="{0ABCBD02-96BC-4E27-BB59-7981AD3FCB45}"/>
                </a:ext>
              </a:extLst>
            </p:cNvPr>
            <p:cNvSpPr txBox="1"/>
            <p:nvPr/>
          </p:nvSpPr>
          <p:spPr>
            <a:xfrm>
              <a:off x="7017965" y="4550234"/>
              <a:ext cx="1874109" cy="697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 dirty="0">
                  <a:ea typeface="標楷體" panose="03000509000000000000" pitchFamily="65" charset="-120"/>
                </a:rPr>
                <a:t>設定數據科學做法的優先順序</a:t>
              </a: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="" xmlns:a16="http://schemas.microsoft.com/office/drawing/2014/main" id="{7B1E2C18-4729-434F-A993-24A073369D4C}"/>
                </a:ext>
              </a:extLst>
            </p:cNvPr>
            <p:cNvSpPr txBox="1"/>
            <p:nvPr/>
          </p:nvSpPr>
          <p:spPr>
            <a:xfrm>
              <a:off x="5711287" y="4695974"/>
              <a:ext cx="1425694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 dirty="0">
                  <a:ea typeface="標楷體" panose="03000509000000000000" pitchFamily="65" charset="-120"/>
                </a:rPr>
                <a:t>內部願景一致</a:t>
              </a:r>
            </a:p>
          </p:txBody>
        </p:sp>
        <p:pic>
          <p:nvPicPr>
            <p:cNvPr id="82" name="圖片 81">
              <a:extLst>
                <a:ext uri="{FF2B5EF4-FFF2-40B4-BE49-F238E27FC236}">
                  <a16:creationId xmlns="" xmlns:a16="http://schemas.microsoft.com/office/drawing/2014/main" id="{D9165A19-FCDE-4F83-A75D-63FA89067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12">
                      <a14:imgEffect>
                        <a14:backgroundRemoval t="9778" b="89778" l="1778" r="98667">
                          <a14:foregroundMark x1="10667" y1="34667" x2="12889" y2="37333"/>
                          <a14:foregroundMark x1="37778" y1="31556" x2="36444" y2="39556"/>
                          <a14:foregroundMark x1="64444" y1="22667" x2="61333" y2="36444"/>
                          <a14:foregroundMark x1="88889" y1="44000" x2="88000" y2="48000"/>
                          <a14:foregroundMark x1="93778" y1="68889" x2="93778" y2="71556"/>
                          <a14:foregroundMark x1="45333" y1="72000" x2="45333" y2="78667"/>
                          <a14:foregroundMark x1="13778" y1="59111" x2="16000" y2="60889"/>
                          <a14:foregroundMark x1="8000" y1="36000" x2="6667" y2="39556"/>
                          <a14:foregroundMark x1="2222" y1="62667" x2="2222" y2="65333"/>
                          <a14:foregroundMark x1="96444" y1="73778" x2="98667" y2="7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61888" y="3128851"/>
              <a:ext cx="1016811" cy="1184783"/>
            </a:xfrm>
            <a:prstGeom prst="rect">
              <a:avLst/>
            </a:prstGeom>
          </p:spPr>
        </p:pic>
        <p:sp>
          <p:nvSpPr>
            <p:cNvPr id="83" name="文字方塊 82">
              <a:extLst>
                <a:ext uri="{FF2B5EF4-FFF2-40B4-BE49-F238E27FC236}">
                  <a16:creationId xmlns="" xmlns:a16="http://schemas.microsoft.com/office/drawing/2014/main" id="{B5D474CD-C832-42EE-AC96-6DB4F5375282}"/>
                </a:ext>
              </a:extLst>
            </p:cNvPr>
            <p:cNvSpPr txBox="1"/>
            <p:nvPr/>
          </p:nvSpPr>
          <p:spPr>
            <a:xfrm>
              <a:off x="5784705" y="2746811"/>
              <a:ext cx="2897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ea typeface="標楷體" panose="03000509000000000000" pitchFamily="65" charset="-120"/>
                </a:rPr>
                <a:t>長期：組織目標與資源</a:t>
              </a: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="" xmlns:a16="http://schemas.microsoft.com/office/drawing/2014/main" id="{0520AA55-4B19-4794-BBED-B2B97080FD6C}"/>
                </a:ext>
              </a:extLst>
            </p:cNvPr>
            <p:cNvSpPr txBox="1"/>
            <p:nvPr/>
          </p:nvSpPr>
          <p:spPr>
            <a:xfrm>
              <a:off x="5820942" y="4269246"/>
              <a:ext cx="1447122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ea typeface="標楷體" panose="03000509000000000000" pitchFamily="65" charset="-120"/>
                </a:rPr>
                <a:t>溝通效率提升</a:t>
              </a:r>
            </a:p>
          </p:txBody>
        </p:sp>
        <p:pic>
          <p:nvPicPr>
            <p:cNvPr id="94" name="圖片 93">
              <a:extLst>
                <a:ext uri="{FF2B5EF4-FFF2-40B4-BE49-F238E27FC236}">
                  <a16:creationId xmlns="" xmlns:a16="http://schemas.microsoft.com/office/drawing/2014/main" id="{09B24CF7-7738-4553-907D-66CF8590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 xmlns="">
                    <a14:imgLayer r:embed="rId14">
                      <a14:imgEffect>
                        <a14:backgroundRemoval t="9961" b="89844" l="3516" r="95703">
                          <a14:foregroundMark x1="3516" y1="13086" x2="8203" y2="15430"/>
                          <a14:foregroundMark x1="13281" y1="36133" x2="22656" y2="39648"/>
                          <a14:foregroundMark x1="17383" y1="59570" x2="30273" y2="64063"/>
                          <a14:foregroundMark x1="28125" y1="86914" x2="45117" y2="89063"/>
                          <a14:foregroundMark x1="95703" y1="60352" x2="86133" y2="6445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42242" y="3311893"/>
              <a:ext cx="952309" cy="952309"/>
            </a:xfrm>
            <a:prstGeom prst="rect">
              <a:avLst/>
            </a:prstGeom>
          </p:spPr>
        </p:pic>
        <p:sp>
          <p:nvSpPr>
            <p:cNvPr id="95" name="文字方塊 94">
              <a:extLst>
                <a:ext uri="{FF2B5EF4-FFF2-40B4-BE49-F238E27FC236}">
                  <a16:creationId xmlns="" xmlns:a16="http://schemas.microsoft.com/office/drawing/2014/main" id="{2793669D-2699-415F-AF3D-47F2B44E28BD}"/>
                </a:ext>
              </a:extLst>
            </p:cNvPr>
            <p:cNvSpPr txBox="1"/>
            <p:nvPr/>
          </p:nvSpPr>
          <p:spPr>
            <a:xfrm>
              <a:off x="7294835" y="4267053"/>
              <a:ext cx="1447122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ea typeface="標楷體" panose="03000509000000000000" pitchFamily="65" charset="-120"/>
                </a:rPr>
                <a:t>最適資源分配</a:t>
              </a: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5192970" y="5736231"/>
            <a:ext cx="6221988" cy="804139"/>
            <a:chOff x="5524521" y="4431692"/>
            <a:chExt cx="6221988" cy="804139"/>
          </a:xfrm>
        </p:grpSpPr>
        <p:sp>
          <p:nvSpPr>
            <p:cNvPr id="51" name="圓角矩形 50"/>
            <p:cNvSpPr/>
            <p:nvPr/>
          </p:nvSpPr>
          <p:spPr>
            <a:xfrm>
              <a:off x="6200860" y="4431692"/>
              <a:ext cx="5545649" cy="804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ea typeface="標楷體" panose="03000509000000000000" pitchFamily="65" charset="-12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462581" y="4479818"/>
              <a:ext cx="5098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ea typeface="標楷體" panose="03000509000000000000" pitchFamily="65" charset="-120"/>
                </a:rPr>
                <a:t>數據科學的關鍵在於</a:t>
              </a:r>
              <a:r>
                <a:rPr lang="zh-TW" altLang="en-US" sz="2000" b="1" dirty="0" smtClean="0">
                  <a:solidFill>
                    <a:schemeClr val="bg2"/>
                  </a:solidFill>
                  <a:ea typeface="標楷體" panose="03000509000000000000" pitchFamily="65" charset="-120"/>
                </a:rPr>
                <a:t>人</a:t>
              </a:r>
              <a:r>
                <a:rPr lang="zh-TW" altLang="en-US" sz="2000" b="1" dirty="0" smtClean="0">
                  <a:ea typeface="標楷體" panose="03000509000000000000" pitchFamily="65" charset="-120"/>
                </a:rPr>
                <a:t>，只要能</a:t>
              </a:r>
              <a:r>
                <a:rPr lang="zh-TW" altLang="en-US" sz="2000" b="1" dirty="0" smtClean="0">
                  <a:solidFill>
                    <a:schemeClr val="bg2"/>
                  </a:solidFill>
                  <a:ea typeface="標楷體" panose="03000509000000000000" pitchFamily="65" charset="-120"/>
                </a:rPr>
                <a:t>策略性地讓員工參與數據工作</a:t>
              </a:r>
              <a:r>
                <a:rPr lang="zh-TW" altLang="en-US" sz="2000" b="1" dirty="0" smtClean="0">
                  <a:ea typeface="標楷體" panose="03000509000000000000" pitchFamily="65" charset="-120"/>
                </a:rPr>
                <a:t>，就會看到更好的結果。</a:t>
              </a:r>
              <a:endParaRPr lang="zh-TW" altLang="en-US" sz="2000" b="1" dirty="0">
                <a:ea typeface="標楷體" panose="03000509000000000000" pitchFamily="65" charset="-120"/>
              </a:endParaRPr>
            </a:p>
          </p:txBody>
        </p:sp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 xmlns="">
                    <a14:imgLayer r:embed="rId16">
                      <a14:imgEffect>
                        <a14:backgroundRemoval t="10000" b="90000" l="10000" r="90000">
                          <a14:foregroundMark x1="25778" y1="55556" x2="24000" y2="56000"/>
                          <a14:foregroundMark x1="23111" y1="48444" x2="26222" y2="43111"/>
                          <a14:foregroundMark x1="24000" y1="37333" x2="24000" y2="32000"/>
                          <a14:foregroundMark x1="27556" y1="25333" x2="32889" y2="28444"/>
                          <a14:foregroundMark x1="40889" y1="20444" x2="40444" y2="23556"/>
                          <a14:foregroundMark x1="51556" y1="18222" x2="53333" y2="21778"/>
                          <a14:foregroundMark x1="65333" y1="18667" x2="60889" y2="21333"/>
                          <a14:foregroundMark x1="74667" y1="28000" x2="71111" y2="30667"/>
                          <a14:foregroundMark x1="75111" y1="39556" x2="76444" y2="43111"/>
                          <a14:foregroundMark x1="74667" y1="49778" x2="75556" y2="54222"/>
                          <a14:foregroundMark x1="60889" y1="28444" x2="64444" y2="20000"/>
                        </a14:backgroundRemoval>
                      </a14:imgEffect>
                    </a14:imgLayer>
                  </a14:imgProps>
                </a:ext>
              </a:extLst>
            </a:blip>
            <a:srcRect l="17180" t="11763" r="15620" b="10958"/>
            <a:stretch/>
          </p:blipFill>
          <p:spPr>
            <a:xfrm>
              <a:off x="5524521" y="4460621"/>
              <a:ext cx="648939" cy="746280"/>
            </a:xfrm>
            <a:prstGeom prst="rect">
              <a:avLst/>
            </a:prstGeom>
          </p:spPr>
        </p:pic>
      </p:grpSp>
      <p:pic>
        <p:nvPicPr>
          <p:cNvPr id="74" name="圖片 73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 xmlns="">
                  <a14:imgLayer r:embed="rId18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75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10" name="矩形 9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3564662" y="1741325"/>
            <a:ext cx="1445878" cy="77300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9162044" y="1665380"/>
            <a:ext cx="1542345" cy="91875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0315" y="5085184"/>
            <a:ext cx="1542345" cy="91875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487488" y="453900"/>
            <a:ext cx="10797201" cy="64633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TW" sz="3600" b="1" dirty="0">
                <a:ea typeface="標楷體" panose="03000509000000000000" pitchFamily="65" charset="-120"/>
              </a:rPr>
              <a:t>INX </a:t>
            </a:r>
            <a:r>
              <a:rPr lang="zh-TW" altLang="en-US" sz="3600" b="1" dirty="0">
                <a:ea typeface="標楷體" panose="03000509000000000000" pitchFamily="65" charset="-120"/>
              </a:rPr>
              <a:t>彈性決策推動歷程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  <p:grpSp>
        <p:nvGrpSpPr>
          <p:cNvPr id="27674" name="群組 27673"/>
          <p:cNvGrpSpPr/>
          <p:nvPr/>
        </p:nvGrpSpPr>
        <p:grpSpPr>
          <a:xfrm>
            <a:off x="771325" y="1120265"/>
            <a:ext cx="10609171" cy="5477087"/>
            <a:chOff x="771325" y="1120265"/>
            <a:chExt cx="10609171" cy="5477087"/>
          </a:xfrm>
        </p:grpSpPr>
        <p:pic>
          <p:nvPicPr>
            <p:cNvPr id="27656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ackgroundRemoval t="7943" b="100000" l="0" r="100000">
                          <a14:foregroundMark x1="73572" y1="97135" x2="73426" y2="98307"/>
                          <a14:foregroundMark x1="1464" y1="19010" x2="13616" y2="30339"/>
                          <a14:foregroundMark x1="80527" y1="19141" x2="92240" y2="31120"/>
                          <a14:foregroundMark x1="94143" y1="52083" x2="5710" y2="52214"/>
                          <a14:foregroundMark x1="27086" y1="19922" x2="37482" y2="19401"/>
                          <a14:foregroundMark x1="39239" y1="28906" x2="38799" y2="30859"/>
                          <a14:foregroundMark x1="7174" y1="77083" x2="17423" y2="87500"/>
                          <a14:foregroundMark x1="33016" y1="77734" x2="61201" y2="98698"/>
                          <a14:backgroundMark x1="15081" y1="40885" x2="19839" y2="31380"/>
                          <a14:backgroundMark x1="35725" y1="40234" x2="43851" y2="40365"/>
                          <a14:backgroundMark x1="72035" y1="41797" x2="82723" y2="40234"/>
                          <a14:backgroundMark x1="96999" y1="28385" x2="98023" y2="39844"/>
                          <a14:backgroundMark x1="2782" y1="10417" x2="6881" y2="11328"/>
                          <a14:backgroundMark x1="1611" y1="58854" x2="1903" y2="67708"/>
                          <a14:backgroundMark x1="19619" y1="65365" x2="21523" y2="65495"/>
                          <a14:backgroundMark x1="31113" y1="63411" x2="36237" y2="63411"/>
                          <a14:backgroundMark x1="46706" y1="62109" x2="47731" y2="64583"/>
                          <a14:backgroundMark x1="56735" y1="61589" x2="60176" y2="65625"/>
                          <a14:backgroundMark x1="71230" y1="62240" x2="76061" y2="66927"/>
                          <a14:backgroundMark x1="52343" y1="44661" x2="63031" y2="42188"/>
                          <a14:backgroundMark x1="55783" y1="13932" x2="59297" y2="13542"/>
                          <a14:backgroundMark x1="30161" y1="11589" x2="35652" y2="13932"/>
                          <a14:backgroundMark x1="2416" y1="15234" x2="9444" y2="15104"/>
                          <a14:backgroundMark x1="80527" y1="15495" x2="88067" y2="12891"/>
                          <a14:backgroundMark x1="220" y1="19401" x2="659" y2="29688"/>
                          <a14:backgroundMark x1="82138" y1="58854" x2="96999" y2="93750"/>
                          <a14:backgroundMark x1="27818" y1="17839" x2="38433" y2="15365"/>
                        </a14:backgroundRemoval>
                      </a14:imgEffect>
                    </a14:imgLayer>
                  </a14:imgProps>
                </a:ext>
              </a:extLst>
            </a:blip>
            <a:srcRect t="8176"/>
            <a:stretch>
              <a:fillRect/>
            </a:stretch>
          </p:blipFill>
          <p:spPr bwMode="auto">
            <a:xfrm>
              <a:off x="771325" y="1120265"/>
              <a:ext cx="10609171" cy="5477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直線單箭頭接點 14"/>
            <p:cNvCxnSpPr/>
            <p:nvPr/>
          </p:nvCxnSpPr>
          <p:spPr>
            <a:xfrm flipV="1">
              <a:off x="2855640" y="2924944"/>
              <a:ext cx="0" cy="588629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V="1">
              <a:off x="1487488" y="3206693"/>
              <a:ext cx="0" cy="306881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V="1">
              <a:off x="4223792" y="3219259"/>
              <a:ext cx="0" cy="353757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V="1">
              <a:off x="5591944" y="2840371"/>
              <a:ext cx="0" cy="732645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 flipV="1">
              <a:off x="6960096" y="2996952"/>
              <a:ext cx="0" cy="576064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48" name="直線單箭頭接點 27647"/>
            <p:cNvCxnSpPr/>
            <p:nvPr/>
          </p:nvCxnSpPr>
          <p:spPr>
            <a:xfrm flipV="1">
              <a:off x="8400256" y="2840371"/>
              <a:ext cx="0" cy="732645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50" name="直線單箭頭接點 27649"/>
            <p:cNvCxnSpPr/>
            <p:nvPr/>
          </p:nvCxnSpPr>
          <p:spPr>
            <a:xfrm flipV="1">
              <a:off x="9768408" y="3140968"/>
              <a:ext cx="0" cy="432048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52" name="直線單箭頭接點 27651"/>
            <p:cNvCxnSpPr/>
            <p:nvPr/>
          </p:nvCxnSpPr>
          <p:spPr>
            <a:xfrm>
              <a:off x="9048328" y="3933056"/>
              <a:ext cx="0" cy="1008112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54" name="直線單箭頭接點 27653"/>
            <p:cNvCxnSpPr/>
            <p:nvPr/>
          </p:nvCxnSpPr>
          <p:spPr>
            <a:xfrm>
              <a:off x="7680176" y="4005064"/>
              <a:ext cx="0" cy="324036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57" name="直線單箭頭接點 27656"/>
            <p:cNvCxnSpPr/>
            <p:nvPr/>
          </p:nvCxnSpPr>
          <p:spPr>
            <a:xfrm>
              <a:off x="6295090" y="3933056"/>
              <a:ext cx="0" cy="919594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59" name="直線單箭頭接點 27658"/>
            <p:cNvCxnSpPr/>
            <p:nvPr/>
          </p:nvCxnSpPr>
          <p:spPr>
            <a:xfrm>
              <a:off x="4931133" y="3933056"/>
              <a:ext cx="0" cy="396044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63" name="直線單箭頭接點 27662"/>
            <p:cNvCxnSpPr/>
            <p:nvPr/>
          </p:nvCxnSpPr>
          <p:spPr>
            <a:xfrm>
              <a:off x="2135560" y="3933056"/>
              <a:ext cx="0" cy="504056"/>
            </a:xfrm>
            <a:prstGeom prst="straightConnector1">
              <a:avLst/>
            </a:prstGeom>
            <a:ln w="38100"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4" name="文字方塊 27663"/>
            <p:cNvSpPr txBox="1"/>
            <p:nvPr/>
          </p:nvSpPr>
          <p:spPr>
            <a:xfrm>
              <a:off x="1122639" y="2578761"/>
              <a:ext cx="8402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400" b="1" dirty="0" smtClean="0"/>
                <a:t>2020/04</a:t>
              </a:r>
            </a:p>
            <a:p>
              <a:pPr algn="ctr"/>
              <a:r>
                <a:rPr lang="en-US" altLang="zh-TW" sz="1400" b="1" dirty="0" smtClean="0"/>
                <a:t>Kick off</a:t>
              </a:r>
              <a:endParaRPr lang="zh-TW" altLang="en-US" sz="14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2300040" y="2012919"/>
              <a:ext cx="11112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dirty="0" smtClean="0"/>
                <a:t>數位轉型</a:t>
              </a:r>
              <a:endParaRPr lang="en-US" altLang="zh-TW" sz="1400" b="1" dirty="0" smtClean="0"/>
            </a:p>
            <a:p>
              <a:pPr algn="ctr"/>
              <a:r>
                <a:rPr lang="en-US" altLang="zh-TW" sz="1400" b="1" dirty="0" smtClean="0"/>
                <a:t>Committee</a:t>
              </a:r>
            </a:p>
            <a:p>
              <a:pPr algn="ctr"/>
              <a:r>
                <a:rPr lang="zh-TW" altLang="en-US" sz="1400" b="1" dirty="0" smtClean="0"/>
                <a:t>成立</a:t>
              </a:r>
              <a:endParaRPr lang="zh-TW" altLang="en-US" sz="1400" b="1" dirty="0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647728" y="2555612"/>
              <a:ext cx="1283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/>
                <a:t>麥肯錫數位轉型演講</a:t>
              </a:r>
              <a:endParaRPr lang="zh-TW" altLang="en-US" sz="1400" b="1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5010540" y="2030620"/>
              <a:ext cx="1283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/>
                <a:t>Google</a:t>
              </a:r>
            </a:p>
            <a:p>
              <a:pPr algn="ctr"/>
              <a:r>
                <a:rPr lang="zh-TW" altLang="en-US" sz="1400" b="1" dirty="0" smtClean="0"/>
                <a:t>馬博士演講</a:t>
              </a:r>
              <a:endParaRPr lang="zh-TW" altLang="en-US" sz="1400" b="1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234752" y="2424707"/>
              <a:ext cx="16461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/>
                <a:t>人工智慧與智慧機械產業小組論壇</a:t>
              </a:r>
              <a:endParaRPr lang="zh-TW" altLang="en-US" sz="1400" b="1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7795055" y="2050291"/>
              <a:ext cx="1283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/>
                <a:t>AIA</a:t>
              </a:r>
            </a:p>
            <a:p>
              <a:pPr algn="ctr"/>
              <a:r>
                <a:rPr lang="zh-TW" altLang="en-US" sz="1400" b="1" dirty="0" smtClean="0"/>
                <a:t>經理人班</a:t>
              </a:r>
              <a:endParaRPr lang="zh-TW" altLang="en-US" sz="14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9198713" y="2584134"/>
              <a:ext cx="1283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/>
                <a:t>Now</a:t>
              </a:r>
            </a:p>
            <a:p>
              <a:pPr algn="ctr"/>
              <a:r>
                <a:rPr lang="zh-TW" altLang="en-US" sz="1400" b="1" dirty="0"/>
                <a:t>彈性決策</a:t>
              </a:r>
              <a:r>
                <a:rPr lang="en-US" altLang="zh-TW" sz="1400" b="1" dirty="0"/>
                <a:t>2.0</a:t>
              </a:r>
              <a:endParaRPr lang="zh-TW" altLang="en-US" sz="14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647410" y="4591040"/>
              <a:ext cx="959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/>
                <a:t>九大平台成立</a:t>
              </a: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4391780" y="4407935"/>
              <a:ext cx="12095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/>
                <a:t>李</a:t>
              </a:r>
              <a:r>
                <a:rPr lang="zh-TW" altLang="en-US" sz="1400" b="1" dirty="0" smtClean="0"/>
                <a:t>昇暾教授</a:t>
              </a:r>
              <a:endParaRPr lang="en-US" altLang="zh-TW" sz="1400" b="1" dirty="0" smtClean="0"/>
            </a:p>
            <a:p>
              <a:pPr algn="ctr"/>
              <a:r>
                <a:rPr lang="en-US" altLang="zh-TW" sz="1400" b="1" dirty="0" smtClean="0"/>
                <a:t>BI</a:t>
              </a:r>
              <a:r>
                <a:rPr lang="zh-TW" altLang="en-US" sz="1400" b="1" dirty="0" smtClean="0"/>
                <a:t>教育訓練</a:t>
              </a:r>
              <a:endParaRPr lang="en-US" altLang="zh-TW" sz="1400" b="1" dirty="0" smtClean="0"/>
            </a:p>
            <a:p>
              <a:pPr algn="ctr"/>
              <a:r>
                <a:rPr lang="zh-TW" altLang="en-US" sz="1400" b="1" dirty="0" smtClean="0"/>
                <a:t>主管</a:t>
              </a:r>
              <a:r>
                <a:rPr lang="en-US" altLang="zh-TW" sz="1400" b="1" dirty="0" smtClean="0"/>
                <a:t>&amp;</a:t>
              </a:r>
              <a:r>
                <a:rPr lang="zh-TW" altLang="en-US" sz="1400" b="1" dirty="0" smtClean="0"/>
                <a:t>技術班</a:t>
              </a:r>
              <a:endParaRPr lang="zh-TW" altLang="en-US" sz="1400" b="1" dirty="0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5798411" y="5122880"/>
              <a:ext cx="9593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/>
                <a:t>INX</a:t>
              </a:r>
            </a:p>
            <a:p>
              <a:pPr algn="ctr"/>
              <a:r>
                <a:rPr lang="en-US" altLang="zh-TW" sz="1400" b="1" dirty="0" smtClean="0"/>
                <a:t>AIA</a:t>
              </a:r>
              <a:r>
                <a:rPr lang="zh-TW" altLang="en-US" sz="1400" b="1" dirty="0" smtClean="0"/>
                <a:t>技術領袖班</a:t>
              </a:r>
              <a:endParaRPr lang="zh-TW" altLang="en-US" sz="1400" b="1" dirty="0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7220466" y="4470836"/>
              <a:ext cx="9593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/>
                <a:t>智慧機械高峰論壇</a:t>
              </a:r>
              <a:endParaRPr lang="en-US" altLang="zh-TW" sz="1400" b="1" dirty="0" smtClean="0"/>
            </a:p>
            <a:p>
              <a:pPr algn="ctr"/>
              <a:r>
                <a:rPr lang="en-US" altLang="zh-TW" sz="1400" b="1" dirty="0" smtClean="0"/>
                <a:t>keynote</a:t>
              </a:r>
              <a:endParaRPr lang="zh-TW" altLang="en-US" sz="1400" b="1" dirty="0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8597086" y="5048240"/>
              <a:ext cx="15534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/>
                <a:t>邱強博士</a:t>
              </a:r>
              <a:endParaRPr lang="en-US" altLang="zh-TW" sz="1400" b="1" dirty="0" smtClean="0"/>
            </a:p>
            <a:p>
              <a:pPr algn="ctr"/>
              <a:r>
                <a:rPr lang="zh-TW" altLang="en-US" sz="1400" b="1" dirty="0" smtClean="0"/>
                <a:t>零錯誤</a:t>
              </a:r>
              <a:r>
                <a:rPr lang="zh-TW" altLang="en-US" sz="1400" b="1" dirty="0"/>
                <a:t>決策</a:t>
              </a:r>
              <a:r>
                <a:rPr lang="zh-TW" altLang="en-US" sz="1400" b="1" dirty="0" smtClean="0"/>
                <a:t>思維</a:t>
              </a:r>
              <a:endParaRPr lang="en-US" altLang="zh-TW" sz="1400" b="1" dirty="0" smtClean="0"/>
            </a:p>
            <a:p>
              <a:pPr algn="ctr"/>
              <a:r>
                <a:rPr lang="zh-TW" altLang="en-US" sz="1400" b="1" dirty="0"/>
                <a:t>對焦討論</a:t>
              </a:r>
            </a:p>
          </p:txBody>
        </p:sp>
      </p:grpSp>
      <p:sp>
        <p:nvSpPr>
          <p:cNvPr id="27673" name="投影片編號版面配置區 276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9E6C-8983-4AE3-B71B-04C4B19E4B3C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5591944" y="5861544"/>
            <a:ext cx="1628522" cy="67737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736164" y="1106061"/>
            <a:ext cx="1460698" cy="83715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928893" y="1121191"/>
            <a:ext cx="1444459" cy="80766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300040" y="1158694"/>
            <a:ext cx="1347688" cy="7758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911424" y="1704880"/>
            <a:ext cx="1388616" cy="8326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223792" y="5152986"/>
            <a:ext cx="1542345" cy="7282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917297" y="5178398"/>
            <a:ext cx="1542345" cy="7028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8472264" y="5759285"/>
            <a:ext cx="1678257" cy="7796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6373352" y="1772065"/>
            <a:ext cx="1460698" cy="67737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835282" y="5828160"/>
            <a:ext cx="1353640" cy="771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3437648" y="5887602"/>
            <a:ext cx="1162765" cy="740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2697838" y="5865448"/>
            <a:ext cx="1162765" cy="740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1280315" y="5089842"/>
            <a:ext cx="1542345" cy="91875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6522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16" name="矩形 15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138248" y="353995"/>
            <a:ext cx="12192000" cy="823456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學習型組織</a:t>
            </a:r>
            <a:r>
              <a:rPr lang="en-US" altLang="zh-TW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- </a:t>
            </a:r>
            <a:r>
              <a:rPr lang="zh-TW" altLang="en-US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李教授「</a:t>
            </a:r>
            <a:r>
              <a:rPr lang="en-US" altLang="zh-TW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BI</a:t>
            </a:r>
            <a:r>
              <a:rPr lang="zh-TW" altLang="en-US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高階經理人</a:t>
            </a:r>
            <a:r>
              <a:rPr lang="zh-TW" altLang="en-US" sz="3600" b="1" dirty="0">
                <a:solidFill>
                  <a:schemeClr val="tx1"/>
                </a:solidFill>
                <a:latin typeface="+mn-lt"/>
                <a:ea typeface="標楷體" pitchFamily="65" charset="-120"/>
              </a:rPr>
              <a:t>」</a:t>
            </a:r>
            <a:r>
              <a:rPr lang="zh-TW" altLang="en-US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課程盛況</a:t>
            </a:r>
          </a:p>
        </p:txBody>
      </p:sp>
      <p:pic>
        <p:nvPicPr>
          <p:cNvPr id="38" name="圖片 37" descr="PhotoGrid_159844192623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738" y="3588780"/>
            <a:ext cx="3963021" cy="3199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圖片 41" descr="IMG_20200826173011 J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5005" y="2888558"/>
            <a:ext cx="3223845" cy="2410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圖片 44" descr="IMG_20200819_160030.jpg"/>
          <p:cNvPicPr>
            <a:picLocks noChangeAspect="1"/>
          </p:cNvPicPr>
          <p:nvPr/>
        </p:nvPicPr>
        <p:blipFill>
          <a:blip r:embed="rId5" cstate="print"/>
          <a:srcRect l="14563" t="13601" r="15350" b="12200"/>
          <a:stretch>
            <a:fillRect/>
          </a:stretch>
        </p:blipFill>
        <p:spPr>
          <a:xfrm>
            <a:off x="8308655" y="4645593"/>
            <a:ext cx="3253565" cy="1937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圖片 31" descr="PhotoGrid_1597837563145.jpg"/>
          <p:cNvPicPr>
            <a:picLocks noChangeAspect="1"/>
          </p:cNvPicPr>
          <p:nvPr/>
        </p:nvPicPr>
        <p:blipFill>
          <a:blip r:embed="rId6" cstate="print">
            <a:lum bright="20000" contrast="30000"/>
          </a:blip>
          <a:stretch>
            <a:fillRect/>
          </a:stretch>
        </p:blipFill>
        <p:spPr>
          <a:xfrm>
            <a:off x="4130356" y="1098405"/>
            <a:ext cx="4254180" cy="2619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圖片 35" descr="IMG_20200819_16021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360" y="3655079"/>
            <a:ext cx="2043000" cy="1241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 descr="IMG_20200819_180218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385" y="2011155"/>
            <a:ext cx="3478896" cy="1577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矩形 13"/>
          <p:cNvSpPr/>
          <p:nvPr/>
        </p:nvSpPr>
        <p:spPr>
          <a:xfrm>
            <a:off x="500601" y="1237276"/>
            <a:ext cx="3632707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TW" sz="2400" dirty="0" smtClean="0">
                <a:ea typeface="標楷體" panose="03000509000000000000" pitchFamily="65" charset="-120"/>
              </a:rPr>
              <a:t>2020 8/19 , 8/26  </a:t>
            </a:r>
            <a:r>
              <a:rPr lang="zh-TW" altLang="en-US" sz="2400" dirty="0" smtClean="0">
                <a:ea typeface="標楷體" panose="03000509000000000000" pitchFamily="65" charset="-120"/>
              </a:rPr>
              <a:t>兩岸六地共 </a:t>
            </a:r>
            <a:r>
              <a:rPr lang="en-US" altLang="zh-TW" sz="24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387</a:t>
            </a:r>
            <a:r>
              <a:rPr lang="zh-TW" altLang="en-US" sz="2400" dirty="0" smtClean="0">
                <a:solidFill>
                  <a:schemeClr val="bg2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ea typeface="標楷體" panose="03000509000000000000" pitchFamily="65" charset="-120"/>
              </a:rPr>
              <a:t>高階經理人參與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  <p:pic>
        <p:nvPicPr>
          <p:cNvPr id="43" name="圖片 42" descr="IMG_20200819_160025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385" y="4949810"/>
            <a:ext cx="3478895" cy="1633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圖片 43" descr="IMG_20200819_160217.jpg"/>
          <p:cNvPicPr>
            <a:picLocks noChangeAspect="1"/>
          </p:cNvPicPr>
          <p:nvPr/>
        </p:nvPicPr>
        <p:blipFill>
          <a:blip r:embed="rId12" cstate="print">
            <a:lum contrast="30000"/>
          </a:blip>
          <a:stretch>
            <a:fillRect/>
          </a:stretch>
        </p:blipFill>
        <p:spPr>
          <a:xfrm>
            <a:off x="2546061" y="3602193"/>
            <a:ext cx="1751569" cy="13476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圖片 19" descr="IMG20200819175615.jpg"/>
          <p:cNvPicPr>
            <a:picLocks noChangeAspect="1"/>
          </p:cNvPicPr>
          <p:nvPr/>
        </p:nvPicPr>
        <p:blipFill>
          <a:blip r:embed="rId13" cstate="print">
            <a:lum bright="10000" contrast="20000"/>
          </a:blip>
          <a:stretch>
            <a:fillRect/>
          </a:stretch>
        </p:blipFill>
        <p:spPr>
          <a:xfrm>
            <a:off x="8285005" y="1177452"/>
            <a:ext cx="3270656" cy="211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投影片編號版面配置區 27672"/>
          <p:cNvSpPr txBox="1">
            <a:spLocks/>
          </p:cNvSpPr>
          <p:nvPr/>
        </p:nvSpPr>
        <p:spPr>
          <a:xfrm>
            <a:off x="8904312" y="6232227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F69E6C-8983-4AE3-B71B-04C4B19E4B3C}" type="slidenum">
              <a:rPr kumimoji="0" lang="zh-TW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96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308473" y="312394"/>
            <a:ext cx="11521280" cy="6415807"/>
            <a:chOff x="407368" y="305670"/>
            <a:chExt cx="11521280" cy="6415807"/>
          </a:xfrm>
        </p:grpSpPr>
        <p:sp>
          <p:nvSpPr>
            <p:cNvPr id="46" name="矩形 45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组合 15"/>
          <p:cNvGrpSpPr/>
          <p:nvPr/>
        </p:nvGrpSpPr>
        <p:grpSpPr>
          <a:xfrm>
            <a:off x="4175787" y="1986735"/>
            <a:ext cx="3858520" cy="3840427"/>
            <a:chOff x="3665655" y="995806"/>
            <a:chExt cx="4215792" cy="4176032"/>
          </a:xfrm>
        </p:grpSpPr>
        <p:sp>
          <p:nvSpPr>
            <p:cNvPr id="5" name="椭圆 16"/>
            <p:cNvSpPr/>
            <p:nvPr/>
          </p:nvSpPr>
          <p:spPr>
            <a:xfrm>
              <a:off x="3829551" y="1283838"/>
              <a:ext cx="3888000" cy="3888000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" name="正五边形 17"/>
            <p:cNvSpPr/>
            <p:nvPr/>
          </p:nvSpPr>
          <p:spPr>
            <a:xfrm>
              <a:off x="3865339" y="1196752"/>
              <a:ext cx="3816424" cy="3634690"/>
            </a:xfrm>
            <a:prstGeom prst="pentagon">
              <a:avLst/>
            </a:prstGeom>
            <a:noFill/>
            <a:ln w="1270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" name="椭圆 18"/>
            <p:cNvSpPr/>
            <p:nvPr/>
          </p:nvSpPr>
          <p:spPr>
            <a:xfrm>
              <a:off x="5485519" y="995806"/>
              <a:ext cx="576064" cy="576064"/>
            </a:xfrm>
            <a:prstGeom prst="ellipse">
              <a:avLst/>
            </a:prstGeom>
            <a:solidFill>
              <a:sysClr val="window" lastClr="FFFFFF"/>
            </a:solidFill>
            <a:ln w="1270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3700" kern="0" dirty="0">
                <a:solidFill>
                  <a:srgbClr val="FF8500"/>
                </a:solidFill>
                <a:latin typeface="Impact" panose="020B0806030902050204" pitchFamily="34" charset="0"/>
                <a:ea typeface="宋体"/>
              </a:endParaRPr>
            </a:p>
          </p:txBody>
        </p:sp>
        <p:sp>
          <p:nvSpPr>
            <p:cNvPr id="8" name="椭圆 19"/>
            <p:cNvSpPr/>
            <p:nvPr/>
          </p:nvSpPr>
          <p:spPr>
            <a:xfrm>
              <a:off x="3665655" y="2293831"/>
              <a:ext cx="576064" cy="576064"/>
            </a:xfrm>
            <a:prstGeom prst="ellipse">
              <a:avLst/>
            </a:prstGeom>
            <a:solidFill>
              <a:sysClr val="window" lastClr="FFFFFF"/>
            </a:solidFill>
            <a:ln w="1270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3700" kern="0" dirty="0">
                <a:solidFill>
                  <a:srgbClr val="FF8500"/>
                </a:solidFill>
                <a:latin typeface="Impact" panose="020B0806030902050204" pitchFamily="34" charset="0"/>
                <a:ea typeface="宋体"/>
              </a:endParaRPr>
            </a:p>
          </p:txBody>
        </p:sp>
        <p:sp>
          <p:nvSpPr>
            <p:cNvPr id="9" name="椭圆 20"/>
            <p:cNvSpPr/>
            <p:nvPr/>
          </p:nvSpPr>
          <p:spPr>
            <a:xfrm>
              <a:off x="7305383" y="2293831"/>
              <a:ext cx="576064" cy="576064"/>
            </a:xfrm>
            <a:prstGeom prst="ellipse">
              <a:avLst/>
            </a:prstGeom>
            <a:solidFill>
              <a:sysClr val="window" lastClr="FFFFFF"/>
            </a:solidFill>
            <a:ln w="1270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3700" kern="0" dirty="0">
                <a:solidFill>
                  <a:srgbClr val="FF8500"/>
                </a:solidFill>
                <a:latin typeface="Impact" panose="020B0806030902050204" pitchFamily="34" charset="0"/>
                <a:ea typeface="宋体"/>
              </a:endParaRPr>
            </a:p>
          </p:txBody>
        </p:sp>
        <p:sp>
          <p:nvSpPr>
            <p:cNvPr id="10" name="椭圆 21"/>
            <p:cNvSpPr/>
            <p:nvPr/>
          </p:nvSpPr>
          <p:spPr>
            <a:xfrm>
              <a:off x="4297387" y="4462905"/>
              <a:ext cx="576064" cy="576064"/>
            </a:xfrm>
            <a:prstGeom prst="ellipse">
              <a:avLst/>
            </a:prstGeom>
            <a:solidFill>
              <a:sysClr val="window" lastClr="FFFFFF"/>
            </a:solidFill>
            <a:ln w="1270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3700" kern="0" dirty="0">
                <a:solidFill>
                  <a:srgbClr val="FF8500"/>
                </a:solidFill>
                <a:latin typeface="Impact" panose="020B0806030902050204" pitchFamily="34" charset="0"/>
                <a:ea typeface="宋体"/>
              </a:endParaRPr>
            </a:p>
          </p:txBody>
        </p:sp>
        <p:sp>
          <p:nvSpPr>
            <p:cNvPr id="11" name="椭圆 22"/>
            <p:cNvSpPr/>
            <p:nvPr/>
          </p:nvSpPr>
          <p:spPr>
            <a:xfrm>
              <a:off x="6673651" y="4462905"/>
              <a:ext cx="576064" cy="576064"/>
            </a:xfrm>
            <a:prstGeom prst="ellipse">
              <a:avLst/>
            </a:prstGeom>
            <a:solidFill>
              <a:schemeClr val="accent1"/>
            </a:solidFill>
            <a:ln w="1270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3700" kern="0" dirty="0">
                <a:solidFill>
                  <a:srgbClr val="FF8500"/>
                </a:solidFill>
                <a:latin typeface="Impact" panose="020B0806030902050204" pitchFamily="34" charset="0"/>
                <a:ea typeface="宋体"/>
              </a:endParaRPr>
            </a:p>
          </p:txBody>
        </p:sp>
      </p:grpSp>
      <p:sp>
        <p:nvSpPr>
          <p:cNvPr id="12" name="TextBox 8"/>
          <p:cNvSpPr txBox="1"/>
          <p:nvPr/>
        </p:nvSpPr>
        <p:spPr>
          <a:xfrm>
            <a:off x="5135894" y="1462613"/>
            <a:ext cx="192021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1219170">
              <a:defRPr/>
            </a:pPr>
            <a:r>
              <a:rPr lang="zh-TW" altLang="en-US" b="1" kern="0" dirty="0" smtClean="0">
                <a:latin typeface="专业字体设计服务/WWW.ZTSGC.COM/"/>
                <a:ea typeface="微软雅黑" pitchFamily="34" charset="-122"/>
              </a:rPr>
              <a:t>竹南</a:t>
            </a:r>
            <a:endParaRPr lang="zh-CN" altLang="en-US" b="1" kern="0" dirty="0">
              <a:latin typeface="专业字体设计服务/WWW.ZTSGC.COM/"/>
              <a:ea typeface="微软雅黑" pitchFamily="34" charset="-122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8016213" y="3138863"/>
            <a:ext cx="960000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b="1" dirty="0" smtClean="0">
                <a:latin typeface="微软雅黑" pitchFamily="34" charset="-122"/>
                <a:ea typeface="微软雅黑" pitchFamily="34" charset="-122"/>
              </a:rPr>
              <a:t>寧波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7440150" y="4963065"/>
            <a:ext cx="192021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b="1" dirty="0" smtClean="0">
                <a:latin typeface="微软雅黑" pitchFamily="34" charset="-122"/>
                <a:ea typeface="微软雅黑" pitchFamily="34" charset="-122"/>
              </a:rPr>
              <a:t>上海</a:t>
            </a:r>
            <a:r>
              <a:rPr lang="en-US" altLang="zh-TW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TW" altLang="en-US" b="1" dirty="0" smtClean="0">
                <a:latin typeface="微软雅黑" pitchFamily="34" charset="-122"/>
                <a:ea typeface="微软雅黑" pitchFamily="34" charset="-122"/>
              </a:rPr>
              <a:t>南京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3798559" y="5258972"/>
            <a:ext cx="960000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b="1" dirty="0" smtClean="0">
                <a:latin typeface="微软雅黑" pitchFamily="34" charset="-122"/>
                <a:ea typeface="微软雅黑" pitchFamily="34" charset="-122"/>
              </a:rPr>
              <a:t>佛山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72670" y="425722"/>
            <a:ext cx="12192000" cy="631435"/>
          </a:xfrm>
        </p:spPr>
        <p:txBody>
          <a:bodyPr>
            <a:noAutofit/>
          </a:bodyPr>
          <a:lstStyle/>
          <a:p>
            <a:pPr algn="ctr"/>
            <a:r>
              <a:rPr lang="zh-TW" altLang="en-US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學習型組織</a:t>
            </a:r>
            <a:r>
              <a:rPr lang="en-US" altLang="zh-TW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- </a:t>
            </a:r>
            <a:r>
              <a:rPr lang="zh-TW" altLang="en-US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李教授 「</a:t>
            </a:r>
            <a:r>
              <a:rPr lang="en-US" altLang="zh-TW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BI </a:t>
            </a:r>
            <a:r>
              <a:rPr lang="zh-TW" altLang="en-US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技術領袖班</a:t>
            </a:r>
            <a:r>
              <a:rPr lang="zh-TW" altLang="en-US" sz="3600" b="1" dirty="0">
                <a:solidFill>
                  <a:schemeClr val="tx1"/>
                </a:solidFill>
                <a:latin typeface="+mn-lt"/>
                <a:ea typeface="標楷體" pitchFamily="65" charset="-120"/>
              </a:rPr>
              <a:t>」</a:t>
            </a:r>
            <a:r>
              <a:rPr lang="zh-TW" altLang="en-US" sz="3600" b="1" dirty="0" smtClean="0">
                <a:solidFill>
                  <a:schemeClr val="tx1"/>
                </a:solidFill>
                <a:latin typeface="+mn-lt"/>
                <a:ea typeface="標楷體" pitchFamily="65" charset="-120"/>
              </a:rPr>
              <a:t>課程盛況</a:t>
            </a:r>
          </a:p>
        </p:txBody>
      </p:sp>
      <p:pic>
        <p:nvPicPr>
          <p:cNvPr id="32" name="圖片 31" descr="IMG_202009041121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5826" y="5268677"/>
            <a:ext cx="2208245" cy="1435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圖片 33" descr="IMG_20200904112123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0915" y="1324029"/>
            <a:ext cx="2112235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TextBox 8"/>
          <p:cNvSpPr txBox="1"/>
          <p:nvPr/>
        </p:nvSpPr>
        <p:spPr>
          <a:xfrm>
            <a:off x="3407702" y="2562799"/>
            <a:ext cx="192021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1219170">
              <a:defRPr/>
            </a:pPr>
            <a:r>
              <a:rPr lang="zh-TW" altLang="en-US" b="1" kern="0" dirty="0" smtClean="0">
                <a:latin typeface="专业字体设计服务/WWW.ZTSGC.COM/"/>
                <a:ea typeface="微软雅黑" pitchFamily="34" charset="-122"/>
              </a:rPr>
              <a:t>台南</a:t>
            </a:r>
            <a:endParaRPr lang="zh-CN" altLang="en-US" b="1" kern="0" dirty="0">
              <a:latin typeface="专业字体设计服务/WWW.ZTSGC.COM/"/>
              <a:ea typeface="微软雅黑" pitchFamily="34" charset="-122"/>
            </a:endParaRPr>
          </a:p>
        </p:txBody>
      </p:sp>
      <p:pic>
        <p:nvPicPr>
          <p:cNvPr id="36" name="圖片 35" descr="IMG_20200904_10152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7704" y="1929766"/>
            <a:ext cx="2228082" cy="1253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圖片 36" descr="IMG_20200904_11202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0324" y="3120302"/>
            <a:ext cx="1793421" cy="1123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圖片 37" descr="IMG_2020090411161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76213" y="3300745"/>
            <a:ext cx="2161390" cy="1621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圖片 38" descr="IMG_2020090411161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5245" y="1230602"/>
            <a:ext cx="2304256" cy="1728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圖片 40" descr="IMG20200904102616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50126" y="2795547"/>
            <a:ext cx="3018038" cy="22635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圖片 41" descr="IMG20200904102635.jpg"/>
          <p:cNvPicPr>
            <a:picLocks noChangeAspect="1"/>
          </p:cNvPicPr>
          <p:nvPr/>
        </p:nvPicPr>
        <p:blipFill>
          <a:blip r:embed="rId10" cstate="print"/>
          <a:srcRect t="22941"/>
          <a:stretch>
            <a:fillRect/>
          </a:stretch>
        </p:blipFill>
        <p:spPr>
          <a:xfrm>
            <a:off x="2072118" y="4215865"/>
            <a:ext cx="1896569" cy="1096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圖片 42" descr="IMG20200904102656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0096" y="3120302"/>
            <a:ext cx="1536171" cy="1152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圖片 43" descr="IMG2020090410273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3302" y="1864333"/>
            <a:ext cx="1543133" cy="1157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圖片 44" descr="IMG_20200904_100601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73481" y="5560115"/>
            <a:ext cx="1813244" cy="1095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圖片 46" descr="IMG_20200904_100706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6170" y="4448488"/>
            <a:ext cx="1404256" cy="1111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圖片 39" descr="IMG_20200904112123.jpg"/>
          <p:cNvPicPr>
            <a:picLocks noChangeAspect="1"/>
          </p:cNvPicPr>
          <p:nvPr/>
        </p:nvPicPr>
        <p:blipFill>
          <a:blip r:embed="rId15" cstate="print"/>
          <a:srcRect t="22475"/>
          <a:stretch>
            <a:fillRect/>
          </a:stretch>
        </p:blipFill>
        <p:spPr>
          <a:xfrm>
            <a:off x="472579" y="5553432"/>
            <a:ext cx="2007383" cy="1167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矩形 32"/>
          <p:cNvSpPr/>
          <p:nvPr/>
        </p:nvSpPr>
        <p:spPr>
          <a:xfrm>
            <a:off x="1248298" y="1081928"/>
            <a:ext cx="4036523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ea typeface="標楷體" panose="03000509000000000000" pitchFamily="65" charset="-120"/>
              </a:rPr>
              <a:t>2020 8/28,9/4,9/11</a:t>
            </a:r>
            <a:r>
              <a:rPr lang="zh-TW" altLang="en-US" sz="2400" dirty="0" smtClean="0">
                <a:ea typeface="標楷體" panose="03000509000000000000" pitchFamily="65" charset="-120"/>
              </a:rPr>
              <a:t>兩岸六地共 </a:t>
            </a:r>
            <a:r>
              <a:rPr lang="en-US" altLang="zh-TW" sz="2400" b="1" dirty="0" smtClean="0">
                <a:solidFill>
                  <a:schemeClr val="bg2"/>
                </a:solidFill>
                <a:ea typeface="標楷體" panose="03000509000000000000" pitchFamily="65" charset="-120"/>
              </a:rPr>
              <a:t>287</a:t>
            </a:r>
            <a:r>
              <a:rPr lang="zh-TW" altLang="en-US" sz="2400" dirty="0" smtClean="0">
                <a:ea typeface="標楷體" panose="03000509000000000000" pitchFamily="65" charset="-120"/>
              </a:rPr>
              <a:t> 人參與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 xmlns="">
                  <a14:imgLayer r:embed="rId17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  <p:sp>
        <p:nvSpPr>
          <p:cNvPr id="51" name="投影片編號版面配置區 27672"/>
          <p:cNvSpPr txBox="1">
            <a:spLocks/>
          </p:cNvSpPr>
          <p:nvPr/>
        </p:nvSpPr>
        <p:spPr>
          <a:xfrm>
            <a:off x="8832304" y="6165304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F69E6C-8983-4AE3-B71B-04C4B19E4B3C}" type="slidenum">
              <a:rPr kumimoji="0" lang="zh-TW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46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23" name="矩形 22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圓角矩形 16"/>
          <p:cNvSpPr/>
          <p:nvPr/>
        </p:nvSpPr>
        <p:spPr>
          <a:xfrm>
            <a:off x="1740956" y="6022706"/>
            <a:ext cx="9480582" cy="5228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456728" y="465065"/>
            <a:ext cx="12192000" cy="64632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TW" altLang="en-US" sz="3600" b="1" dirty="0">
                <a:ea typeface="標楷體" panose="03000509000000000000" pitchFamily="65" charset="-120"/>
              </a:rPr>
              <a:t>誰適合引領</a:t>
            </a:r>
            <a:r>
              <a:rPr lang="en-US" altLang="zh-TW" sz="3600" b="1" dirty="0">
                <a:ea typeface="標楷體" panose="03000509000000000000" pitchFamily="65" charset="-120"/>
              </a:rPr>
              <a:t>SaaS</a:t>
            </a:r>
            <a:r>
              <a:rPr lang="zh-TW" altLang="en-US" sz="3600" b="1" dirty="0">
                <a:ea typeface="標楷體" panose="03000509000000000000" pitchFamily="65" charset="-120"/>
              </a:rPr>
              <a:t>企業的數碼</a:t>
            </a:r>
            <a:r>
              <a:rPr lang="en-US" altLang="zh-TW" sz="3600" b="1" dirty="0">
                <a:ea typeface="標楷體" panose="03000509000000000000" pitchFamily="65" charset="-120"/>
              </a:rPr>
              <a:t>(</a:t>
            </a:r>
            <a:r>
              <a:rPr lang="zh-TW" altLang="en-US" sz="3600" b="1" dirty="0">
                <a:ea typeface="標楷體" panose="03000509000000000000" pitchFamily="65" charset="-120"/>
              </a:rPr>
              <a:t>位</a:t>
            </a:r>
            <a:r>
              <a:rPr lang="en-US" altLang="zh-TW" sz="3600" b="1" dirty="0">
                <a:ea typeface="標楷體" panose="03000509000000000000" pitchFamily="65" charset="-120"/>
              </a:rPr>
              <a:t>)</a:t>
            </a:r>
            <a:r>
              <a:rPr lang="zh-TW" altLang="en-US" sz="3600" b="1" dirty="0">
                <a:ea typeface="標楷體" panose="03000509000000000000" pitchFamily="65" charset="-120"/>
              </a:rPr>
              <a:t>化轉型？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566176" y="6211357"/>
            <a:ext cx="2133600" cy="365125"/>
          </a:xfrm>
        </p:spPr>
        <p:txBody>
          <a:bodyPr/>
          <a:lstStyle/>
          <a:p>
            <a:fld id="{1CF69E6C-8983-4AE3-B71B-04C4B19E4B3C}" type="slidenum">
              <a:rPr lang="zh-TW" altLang="en-US" smtClean="0">
                <a:latin typeface="+mn-lt"/>
                <a:ea typeface="標楷體" panose="03000509000000000000" pitchFamily="65" charset="-120"/>
              </a:rPr>
              <a:pPr/>
              <a:t>8</a:t>
            </a:fld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1504335" y="1846399"/>
            <a:ext cx="9073008" cy="1804313"/>
            <a:chOff x="541770" y="1707866"/>
            <a:chExt cx="7784911" cy="172100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9829" b="85256" l="10000" r="90000"/>
                      </a14:imgEffect>
                    </a14:imgLayer>
                  </a14:imgProps>
                </a:ext>
              </a:extLst>
            </a:blip>
            <a:srcRect l="13888" t="10993" r="13197" b="12220"/>
            <a:stretch/>
          </p:blipFill>
          <p:spPr>
            <a:xfrm>
              <a:off x="884813" y="1707866"/>
              <a:ext cx="1283729" cy="1405989"/>
            </a:xfrm>
            <a:prstGeom prst="rect">
              <a:avLst/>
            </a:prstGeom>
          </p:spPr>
        </p:pic>
        <p:pic>
          <p:nvPicPr>
            <p:cNvPr id="2050" name="Picture 2" descr="File:INNOLUX logo.svg - 維基百科，自由的百科全書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593241"/>
              <a:ext cx="1944216" cy="340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ackgroundRemoval t="10000" b="90000" l="10000" r="90000">
                          <a14:foregroundMark x1="36889" y1="24000" x2="43111" y2="24000"/>
                        </a14:backgroundRemoval>
                      </a14:imgEffect>
                    </a14:imgLayer>
                  </a14:imgProps>
                </a:ext>
              </a:extLst>
            </a:blip>
            <a:srcRect l="19361" t="17324" r="16800" b="18837"/>
            <a:stretch/>
          </p:blipFill>
          <p:spPr>
            <a:xfrm>
              <a:off x="3779912" y="1748771"/>
              <a:ext cx="1240254" cy="1240254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ackgroundRemoval t="1778" b="92444" l="1778" r="96000">
                          <a14:foregroundMark x1="34667" y1="50667" x2="40000" y2="57333"/>
                          <a14:foregroundMark x1="79556" y1="47556" x2="83556" y2="54222"/>
                          <a14:foregroundMark x1="57333" y1="49778" x2="58667" y2="60000"/>
                          <a14:foregroundMark x1="24889" y1="44889" x2="34222" y2="44444"/>
                          <a14:foregroundMark x1="19111" y1="84000" x2="24444" y2="85333"/>
                          <a14:foregroundMark x1="23111" y1="75556" x2="27111" y2="74222"/>
                        </a14:backgroundRemoval>
                      </a14:imgEffect>
                    </a14:imgLayer>
                  </a14:imgProps>
                </a:ext>
              </a:extLst>
            </a:blip>
            <a:srcRect t="6410" b="6232"/>
            <a:stretch/>
          </p:blipFill>
          <p:spPr>
            <a:xfrm>
              <a:off x="6516216" y="1770360"/>
              <a:ext cx="1443864" cy="1261342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="" xmlns:a16="http://schemas.microsoft.com/office/drawing/2014/main" id="{3AC59097-EF8A-4D8F-A1ED-292FE535820E}"/>
                </a:ext>
              </a:extLst>
            </p:cNvPr>
            <p:cNvSpPr txBox="1"/>
            <p:nvPr/>
          </p:nvSpPr>
          <p:spPr>
            <a:xfrm>
              <a:off x="541770" y="3094858"/>
              <a:ext cx="1911980" cy="33401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內部領域專家</a:t>
              </a:r>
              <a:endParaRPr lang="en-US" altLang="zh-TW" sz="2000" b="1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3AC59097-EF8A-4D8F-A1ED-292FE535820E}"/>
                </a:ext>
              </a:extLst>
            </p:cNvPr>
            <p:cNvSpPr txBox="1"/>
            <p:nvPr/>
          </p:nvSpPr>
          <p:spPr>
            <a:xfrm>
              <a:off x="3419872" y="3087814"/>
              <a:ext cx="1911980" cy="33401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IT</a:t>
              </a:r>
              <a:r>
                <a:rPr lang="zh-TW" altLang="en-US" sz="2000" b="1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技術</a:t>
              </a:r>
              <a:r>
                <a:rPr lang="zh-TW" altLang="en-US" sz="2000" b="1" dirty="0">
                  <a:solidFill>
                    <a:schemeClr val="bg1"/>
                  </a:solidFill>
                  <a:ea typeface="標楷體" panose="03000509000000000000" pitchFamily="65" charset="-120"/>
                </a:rPr>
                <a:t>專家</a:t>
              </a:r>
              <a:endParaRPr lang="en-US" altLang="zh-TW" sz="2000" b="1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="" xmlns:a16="http://schemas.microsoft.com/office/drawing/2014/main" id="{3AC59097-EF8A-4D8F-A1ED-292FE535820E}"/>
                </a:ext>
              </a:extLst>
            </p:cNvPr>
            <p:cNvSpPr txBox="1"/>
            <p:nvPr/>
          </p:nvSpPr>
          <p:spPr>
            <a:xfrm>
              <a:off x="6414701" y="3087814"/>
              <a:ext cx="1911980" cy="33401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  <a:ea typeface="標楷體" panose="03000509000000000000" pitchFamily="65" charset="-120"/>
                </a:rPr>
                <a:t>諮詢顧問</a:t>
              </a:r>
              <a:endParaRPr lang="en-US" altLang="zh-TW" sz="2000" b="1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3AC59097-EF8A-4D8F-A1ED-292FE535820E}"/>
              </a:ext>
            </a:extLst>
          </p:cNvPr>
          <p:cNvSpPr txBox="1"/>
          <p:nvPr/>
        </p:nvSpPr>
        <p:spPr>
          <a:xfrm>
            <a:off x="736928" y="1308192"/>
            <a:ext cx="10607823" cy="400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38" tIns="45719" rIns="91438" bIns="45719">
            <a:spAutoFit/>
          </a:bodyPr>
          <a:lstStyle/>
          <a:p>
            <a:pPr marL="342891" indent="-342891">
              <a:buFont typeface="Wingdings" panose="05000000000000000000" pitchFamily="2" charset="2"/>
              <a:buChar char="p"/>
            </a:pPr>
            <a:r>
              <a:rPr lang="zh-TW" altLang="en-US" sz="2000" b="1" dirty="0">
                <a:ea typeface="標楷體" panose="03000509000000000000" pitchFamily="65" charset="-120"/>
              </a:rPr>
              <a:t>人才</a:t>
            </a:r>
            <a:r>
              <a:rPr lang="zh-TW" altLang="en-US" sz="2000" b="1" dirty="0" smtClean="0">
                <a:ea typeface="標楷體" panose="03000509000000000000" pitchFamily="65" charset="-120"/>
              </a:rPr>
              <a:t>條件</a:t>
            </a:r>
            <a:r>
              <a:rPr lang="zh-TW" altLang="en-US" sz="2000" b="1" dirty="0">
                <a:ea typeface="標楷體" panose="03000509000000000000" pitchFamily="65" charset="-120"/>
              </a:rPr>
              <a:t>：內在條件相同（如學習能力</a:t>
            </a:r>
            <a:r>
              <a:rPr lang="zh-TW" altLang="en-US" sz="2000" b="1" dirty="0" smtClean="0">
                <a:ea typeface="標楷體" panose="03000509000000000000" pitchFamily="65" charset="-120"/>
              </a:rPr>
              <a:t>、積極度），學習</a:t>
            </a:r>
            <a:r>
              <a:rPr lang="en-US" altLang="zh-TW" sz="2000" b="1" dirty="0" smtClean="0">
                <a:ea typeface="標楷體" panose="03000509000000000000" pitchFamily="65" charset="-120"/>
              </a:rPr>
              <a:t>domain</a:t>
            </a:r>
            <a:r>
              <a:rPr lang="zh-TW" altLang="en-US" sz="2000" b="1" dirty="0" smtClean="0">
                <a:ea typeface="標楷體" panose="03000509000000000000" pitchFamily="65" charset="-120"/>
              </a:rPr>
              <a:t>知識需要花較長的時間。</a:t>
            </a:r>
            <a:endParaRPr lang="en-US" altLang="zh-TW" sz="2000" b="1" dirty="0"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54009" y="6070329"/>
            <a:ext cx="9367529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TW" altLang="en-US" sz="2000" dirty="0">
                <a:ea typeface="標楷體" panose="03000509000000000000" pitchFamily="65" charset="-120"/>
              </a:rPr>
              <a:t>數位化轉型與</a:t>
            </a:r>
            <a:r>
              <a:rPr lang="zh-TW" altLang="en-US" sz="2000" b="1" u="sng" dirty="0">
                <a:solidFill>
                  <a:schemeClr val="bg2"/>
                </a:solidFill>
                <a:ea typeface="標楷體" panose="03000509000000000000" pitchFamily="65" charset="-120"/>
              </a:rPr>
              <a:t>技術、組織變革</a:t>
            </a:r>
            <a:r>
              <a:rPr lang="zh-TW" altLang="en-US" sz="2000" dirty="0">
                <a:ea typeface="標楷體" panose="03000509000000000000" pitchFamily="65" charset="-120"/>
              </a:rPr>
              <a:t>有關</a:t>
            </a:r>
            <a:r>
              <a:rPr lang="zh-TW" altLang="en-US" sz="2000" dirty="0" smtClean="0">
                <a:ea typeface="標楷體" panose="03000509000000000000" pitchFamily="65" charset="-120"/>
              </a:rPr>
              <a:t>，善用</a:t>
            </a:r>
            <a:r>
              <a:rPr lang="zh-TW" altLang="en-US" sz="2000" b="1" u="sng" dirty="0" smtClean="0">
                <a:solidFill>
                  <a:schemeClr val="bg2"/>
                </a:solidFill>
                <a:ea typeface="標楷體" panose="03000509000000000000" pitchFamily="65" charset="-120"/>
              </a:rPr>
              <a:t>智能化</a:t>
            </a:r>
            <a:r>
              <a:rPr lang="zh-TW" altLang="en-US" sz="2000" dirty="0" smtClean="0">
                <a:ea typeface="標楷體" panose="03000509000000000000" pitchFamily="65" charset="-120"/>
              </a:rPr>
              <a:t>的工具，推升</a:t>
            </a:r>
            <a:r>
              <a:rPr lang="zh-TW" altLang="en-US" sz="2000" b="1" u="sng" dirty="0" smtClean="0">
                <a:solidFill>
                  <a:schemeClr val="bg2"/>
                </a:solidFill>
                <a:ea typeface="標楷體" panose="03000509000000000000" pitchFamily="65" charset="-120"/>
              </a:rPr>
              <a:t>管理力</a:t>
            </a:r>
            <a:r>
              <a:rPr lang="zh-TW" altLang="en-US" sz="2000" dirty="0" smtClean="0">
                <a:ea typeface="標楷體" panose="03000509000000000000" pitchFamily="65" charset="-120"/>
              </a:rPr>
              <a:t>以及</a:t>
            </a:r>
            <a:r>
              <a:rPr lang="zh-TW" altLang="en-US" sz="2000" b="1" u="sng" dirty="0" smtClean="0">
                <a:solidFill>
                  <a:schemeClr val="bg2"/>
                </a:solidFill>
                <a:ea typeface="標楷體" panose="03000509000000000000" pitchFamily="65" charset="-120"/>
              </a:rPr>
              <a:t>技術力</a:t>
            </a:r>
            <a:r>
              <a:rPr lang="zh-TW" altLang="en-US" sz="2000" dirty="0" smtClean="0">
                <a:ea typeface="標楷體" panose="03000509000000000000" pitchFamily="65" charset="-120"/>
              </a:rPr>
              <a:t>。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10000" b="90000" l="10000" r="90000">
                        <a14:foregroundMark x1="25778" y1="55556" x2="24000" y2="56000"/>
                        <a14:foregroundMark x1="23111" y1="48444" x2="26222" y2="43111"/>
                        <a14:foregroundMark x1="24000" y1="37333" x2="24000" y2="32000"/>
                        <a14:foregroundMark x1="27556" y1="25333" x2="32889" y2="28444"/>
                        <a14:foregroundMark x1="40889" y1="20444" x2="40444" y2="23556"/>
                        <a14:foregroundMark x1="51556" y1="18222" x2="53333" y2="21778"/>
                        <a14:foregroundMark x1="65333" y1="18667" x2="60889" y2="21333"/>
                        <a14:foregroundMark x1="74667" y1="28000" x2="71111" y2="30667"/>
                        <a14:foregroundMark x1="75111" y1="39556" x2="76444" y2="43111"/>
                        <a14:foregroundMark x1="74667" y1="49778" x2="75556" y2="54222"/>
                        <a14:foregroundMark x1="60889" y1="28444" x2="64444" y2="20000"/>
                      </a14:backgroundRemoval>
                    </a14:imgEffect>
                  </a14:imgLayer>
                </a14:imgProps>
              </a:ext>
            </a:extLst>
          </a:blip>
          <a:srcRect l="17180" t="11763" r="15620" b="10958"/>
          <a:stretch/>
        </p:blipFill>
        <p:spPr>
          <a:xfrm>
            <a:off x="631066" y="5544059"/>
            <a:ext cx="1005896" cy="115678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2347" y="3582040"/>
            <a:ext cx="10504472" cy="26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54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318468" y="305670"/>
            <a:ext cx="11521280" cy="6415807"/>
            <a:chOff x="407368" y="305670"/>
            <a:chExt cx="11521280" cy="6415807"/>
          </a:xfrm>
        </p:grpSpPr>
        <p:sp>
          <p:nvSpPr>
            <p:cNvPr id="28" name="矩形 27"/>
            <p:cNvSpPr/>
            <p:nvPr/>
          </p:nvSpPr>
          <p:spPr>
            <a:xfrm>
              <a:off x="448734" y="347133"/>
              <a:ext cx="11446934" cy="63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07368" y="305670"/>
              <a:ext cx="11521280" cy="6415807"/>
            </a:xfrm>
            <a:prstGeom prst="rect">
              <a:avLst/>
            </a:prstGeom>
            <a:noFill/>
            <a:ln w="762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9E6C-8983-4AE3-B71B-04C4B19E4B3C}" type="slidenum">
              <a:rPr lang="zh-TW" altLang="en-US" smtClean="0">
                <a:latin typeface="+mn-lt"/>
                <a:ea typeface="標楷體" panose="03000509000000000000" pitchFamily="65" charset="-120"/>
              </a:rPr>
              <a:pPr/>
              <a:t>9</a:t>
            </a:fld>
            <a:endParaRPr lang="zh-TW" altLang="en-US">
              <a:latin typeface="+mn-lt"/>
              <a:ea typeface="標楷體" panose="03000509000000000000" pitchFamily="65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553617" y="2160251"/>
            <a:ext cx="8816528" cy="1944216"/>
            <a:chOff x="1343472" y="980728"/>
            <a:chExt cx="8816528" cy="1944216"/>
          </a:xfrm>
        </p:grpSpPr>
        <p:sp>
          <p:nvSpPr>
            <p:cNvPr id="4" name="橢圓 3"/>
            <p:cNvSpPr/>
            <p:nvPr/>
          </p:nvSpPr>
          <p:spPr>
            <a:xfrm>
              <a:off x="1343472" y="980728"/>
              <a:ext cx="2088232" cy="19442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200" b="1" dirty="0">
                <a:ea typeface="標楷體" panose="03000509000000000000" pitchFamily="65" charset="-120"/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4727848" y="980728"/>
              <a:ext cx="2088232" cy="19442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800" b="1" dirty="0">
                <a:ea typeface="標楷體" panose="03000509000000000000" pitchFamily="65" charset="-120"/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8071768" y="980728"/>
              <a:ext cx="2088232" cy="19442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800" b="1" dirty="0">
                <a:ea typeface="標楷體" panose="03000509000000000000" pitchFamily="65" charset="-12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1884885" y="1135175"/>
              <a:ext cx="1005403" cy="1635322"/>
              <a:chOff x="1884885" y="1123334"/>
              <a:chExt cx="1005403" cy="1635322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1884885" y="2173881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原則</a:t>
                </a:r>
                <a:endParaRPr lang="zh-TW" altLang="en-US" sz="32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038773" y="1123334"/>
                <a:ext cx="69762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72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3</a:t>
                </a:r>
                <a:endParaRPr lang="zh-TW" altLang="en-US" sz="72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5269262" y="1135175"/>
              <a:ext cx="1005403" cy="1635322"/>
              <a:chOff x="1884885" y="1123334"/>
              <a:chExt cx="1005403" cy="1635322"/>
            </a:xfrm>
          </p:grpSpPr>
          <p:sp>
            <p:nvSpPr>
              <p:cNvPr id="13" name="文字方塊 12"/>
              <p:cNvSpPr txBox="1"/>
              <p:nvPr/>
            </p:nvSpPr>
            <p:spPr>
              <a:xfrm>
                <a:off x="1884885" y="2173881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人才</a:t>
                </a:r>
                <a:endParaRPr lang="zh-TW" altLang="en-US" sz="32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038773" y="1123334"/>
                <a:ext cx="69762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72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3</a:t>
                </a:r>
                <a:endParaRPr lang="zh-TW" altLang="en-US" sz="72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8613181" y="1135175"/>
              <a:ext cx="1005403" cy="1635322"/>
              <a:chOff x="1884885" y="1123334"/>
              <a:chExt cx="1005403" cy="1635322"/>
            </a:xfrm>
          </p:grpSpPr>
          <p:sp>
            <p:nvSpPr>
              <p:cNvPr id="16" name="文字方塊 15"/>
              <p:cNvSpPr txBox="1"/>
              <p:nvPr/>
            </p:nvSpPr>
            <p:spPr>
              <a:xfrm>
                <a:off x="1884885" y="2173881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軸向</a:t>
                </a:r>
                <a:endParaRPr lang="zh-TW" altLang="en-US" sz="32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038773" y="1123334"/>
                <a:ext cx="69762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7200" b="1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3</a:t>
                </a:r>
                <a:endParaRPr lang="zh-TW" altLang="en-US" sz="7200" b="1" dirty="0">
                  <a:solidFill>
                    <a:schemeClr val="bg1"/>
                  </a:solidFill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4DD50160-C422-477D-B6C6-E269FFD12997}"/>
              </a:ext>
            </a:extLst>
          </p:cNvPr>
          <p:cNvSpPr txBox="1"/>
          <p:nvPr/>
        </p:nvSpPr>
        <p:spPr>
          <a:xfrm>
            <a:off x="47328" y="463501"/>
            <a:ext cx="7200800" cy="666849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algn="ctr" defTabSz="1219080">
              <a:defRPr/>
            </a:pPr>
            <a:r>
              <a:rPr lang="zh-TW" altLang="en-US" sz="3600" b="1" dirty="0" smtClean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專案推進</a:t>
            </a:r>
            <a:r>
              <a:rPr lang="zh-TW" altLang="en-US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：</a:t>
            </a:r>
            <a:r>
              <a:rPr lang="en-US" altLang="zh-TW" sz="3600" b="1" dirty="0" smtClean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333</a:t>
            </a:r>
            <a:r>
              <a:rPr lang="zh-TW" altLang="en-US" sz="3600" b="1" dirty="0" smtClean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 心</a:t>
            </a:r>
            <a:r>
              <a:rPr lang="zh-TW" altLang="en-US" sz="3600" b="1" dirty="0">
                <a:ea typeface="標楷體" panose="03000509000000000000" pitchFamily="65" charset="-120"/>
                <a:cs typeface="Arial" pitchFamily="34" charset="0"/>
                <a:sym typeface="微軟正黑體" panose="020B0604030504040204" pitchFamily="34" charset="-120"/>
              </a:rPr>
              <a:t>法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1789794" y="14417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a typeface="標楷體" panose="03000509000000000000" pitchFamily="65" charset="-120"/>
              </a:rPr>
              <a:t>選擇專案</a:t>
            </a:r>
            <a:endParaRPr lang="zh-TW" altLang="en-US" sz="2800" b="1" dirty="0"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174171" y="14548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a typeface="標楷體" panose="03000509000000000000" pitchFamily="65" charset="-120"/>
              </a:rPr>
              <a:t>跨域協作</a:t>
            </a:r>
            <a:endParaRPr lang="zh-TW" altLang="en-US" sz="2800" b="1" dirty="0"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515548" y="14825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ea typeface="標楷體" panose="03000509000000000000" pitchFamily="65" charset="-120"/>
              </a:rPr>
              <a:t>推進策略</a:t>
            </a:r>
            <a:endParaRPr lang="zh-TW" altLang="en-US" sz="2800" b="1" dirty="0"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049611" y="4455446"/>
            <a:ext cx="1107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效益大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容易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可領跑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949592" y="4455446"/>
            <a:ext cx="2475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chemeClr val="bg2"/>
                </a:solidFill>
                <a:latin typeface="+mj-lt"/>
                <a:ea typeface="標楷體" panose="03000509000000000000" pitchFamily="65" charset="-120"/>
              </a:rPr>
              <a:t>Domain Expert</a:t>
            </a:r>
          </a:p>
          <a:p>
            <a:pPr defTabSz="1218728">
              <a:lnSpc>
                <a:spcPct val="150000"/>
              </a:lnSpc>
              <a:defRPr/>
            </a:pPr>
            <a:r>
              <a:rPr lang="en-US" altLang="zh-TW" sz="2400" dirty="0">
                <a:solidFill>
                  <a:prstClr val="black"/>
                </a:solidFill>
                <a:latin typeface="+mj-lt"/>
                <a:ea typeface="微軟正黑體"/>
              </a:rPr>
              <a:t>Data </a:t>
            </a:r>
            <a:r>
              <a:rPr lang="en-US" altLang="zh-TW" sz="2400" dirty="0" smtClean="0">
                <a:solidFill>
                  <a:prstClr val="black"/>
                </a:solidFill>
                <a:latin typeface="+mj-lt"/>
                <a:ea typeface="微軟正黑體"/>
              </a:rPr>
              <a:t>Scientist</a:t>
            </a:r>
            <a:endParaRPr lang="zh-TW" altLang="en-US" sz="2400" dirty="0">
              <a:solidFill>
                <a:prstClr val="black"/>
              </a:solidFill>
              <a:latin typeface="+mj-lt"/>
              <a:ea typeface="微軟正黑體"/>
            </a:endParaRPr>
          </a:p>
          <a:p>
            <a:pPr algn="ctr" defTabSz="1218728">
              <a:lnSpc>
                <a:spcPct val="150000"/>
              </a:lnSpc>
              <a:defRPr/>
            </a:pPr>
            <a:r>
              <a:rPr lang="en-US" altLang="zh-TW" sz="2400" dirty="0">
                <a:solidFill>
                  <a:prstClr val="black"/>
                </a:solidFill>
                <a:latin typeface="+mj-lt"/>
                <a:ea typeface="微軟正黑體"/>
              </a:rPr>
              <a:t>Data </a:t>
            </a:r>
            <a:r>
              <a:rPr lang="en-US" altLang="zh-TW" sz="2400" dirty="0" smtClean="0">
                <a:solidFill>
                  <a:prstClr val="black"/>
                </a:solidFill>
                <a:latin typeface="+mj-lt"/>
                <a:ea typeface="微軟正黑體"/>
              </a:rPr>
              <a:t>Technology</a:t>
            </a:r>
            <a:endParaRPr lang="zh-TW" altLang="en-US" sz="2400" dirty="0">
              <a:solidFill>
                <a:prstClr val="black"/>
              </a:solidFill>
              <a:latin typeface="+mj-lt"/>
              <a:ea typeface="微軟正黑體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42791" y="4447579"/>
            <a:ext cx="2475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2400" dirty="0" smtClean="0">
                <a:latin typeface="+mj-lt"/>
                <a:ea typeface="標楷體" panose="03000509000000000000" pitchFamily="65" charset="-120"/>
              </a:rPr>
              <a:t>軸：自動化</a:t>
            </a:r>
            <a:endParaRPr lang="en-US" altLang="zh-TW" sz="2400" dirty="0" smtClean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prstClr val="black"/>
                </a:solidFill>
                <a:latin typeface="+mj-lt"/>
                <a:ea typeface="標楷體" panose="03000509000000000000" pitchFamily="65" charset="-120"/>
              </a:rPr>
              <a:t>Y</a:t>
            </a:r>
            <a:r>
              <a:rPr lang="zh-TW" altLang="en-US" sz="2400" dirty="0" smtClean="0">
                <a:solidFill>
                  <a:prstClr val="black"/>
                </a:solidFill>
                <a:latin typeface="+mj-lt"/>
                <a:ea typeface="標楷體" panose="03000509000000000000" pitchFamily="65" charset="-120"/>
              </a:rPr>
              <a:t>軸：數據化</a:t>
            </a:r>
            <a:endParaRPr lang="en-US" altLang="zh-TW" sz="2400" dirty="0" smtClean="0">
              <a:solidFill>
                <a:prstClr val="black"/>
              </a:solidFill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prstClr val="black"/>
                </a:solidFill>
                <a:latin typeface="+mj-lt"/>
                <a:ea typeface="標楷體" panose="03000509000000000000" pitchFamily="65" charset="-120"/>
              </a:rPr>
              <a:t>Z</a:t>
            </a:r>
            <a:r>
              <a:rPr lang="zh-TW" altLang="en-US" sz="2400" dirty="0" smtClean="0">
                <a:solidFill>
                  <a:prstClr val="black"/>
                </a:solidFill>
                <a:latin typeface="+mj-lt"/>
                <a:ea typeface="標楷體" panose="03000509000000000000" pitchFamily="65" charset="-120"/>
              </a:rPr>
              <a:t>軸：智能化</a:t>
            </a:r>
            <a:endParaRPr lang="zh-TW" altLang="en-US" sz="2400" dirty="0">
              <a:solidFill>
                <a:prstClr val="black"/>
              </a:solidFill>
              <a:latin typeface="+mj-lt"/>
              <a:ea typeface="微軟正黑體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4795" b="100000" l="0" r="978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885" y="415302"/>
            <a:ext cx="528607" cy="702323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745" b="100000" l="1938" r="976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036" y="4575318"/>
            <a:ext cx="446047" cy="440861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745" b="100000" l="1938" r="976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035" y="5171903"/>
            <a:ext cx="446047" cy="44086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745" b="100000" l="1938" r="976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036" y="5710243"/>
            <a:ext cx="446047" cy="440861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745" b="100000" l="1938" r="976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2037" y="4577466"/>
            <a:ext cx="446047" cy="440861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745" b="100000" l="1938" r="976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2035" y="5137043"/>
            <a:ext cx="446047" cy="44086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745" b="100000" l="1938" r="976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2036" y="5710243"/>
            <a:ext cx="446047" cy="44086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745" b="100000" l="1938" r="976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2545" y="4570765"/>
            <a:ext cx="446047" cy="440861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745" b="100000" l="1938" r="976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2543" y="5137043"/>
            <a:ext cx="446047" cy="440861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745" b="100000" l="1938" r="976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2543" y="5710243"/>
            <a:ext cx="446047" cy="4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48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24242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佈景主題">
  <a:themeElements>
    <a:clrScheme name="座談會第三場">
      <a:dk1>
        <a:sysClr val="windowText" lastClr="000000"/>
      </a:dk1>
      <a:lt1>
        <a:sysClr val="window" lastClr="FFFFFF"/>
      </a:lt1>
      <a:dk2>
        <a:srgbClr val="2A67A4"/>
      </a:dk2>
      <a:lt2>
        <a:srgbClr val="EA591F"/>
      </a:lt2>
      <a:accent1>
        <a:srgbClr val="F4AE43"/>
      </a:accent1>
      <a:accent2>
        <a:srgbClr val="66AA8C"/>
      </a:accent2>
      <a:accent3>
        <a:srgbClr val="B8AE96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7750</TotalTime>
  <Words>1437</Words>
  <Application>Microsoft Office PowerPoint</Application>
  <PresentationFormat>自訂</PresentationFormat>
  <Paragraphs>376</Paragraphs>
  <Slides>17</Slides>
  <Notes>13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蕭景方</dc:creator>
  <cp:lastModifiedBy>yusheng.tsai</cp:lastModifiedBy>
  <cp:revision>484</cp:revision>
  <dcterms:created xsi:type="dcterms:W3CDTF">2021-01-20T02:26:51Z</dcterms:created>
  <dcterms:modified xsi:type="dcterms:W3CDTF">2022-01-04T10:14:16Z</dcterms:modified>
</cp:coreProperties>
</file>